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</p:sldMasterIdLst>
  <p:notesMasterIdLst>
    <p:notesMasterId r:id="rId33"/>
  </p:notesMasterIdLst>
  <p:handoutMasterIdLst>
    <p:handoutMasterId r:id="rId34"/>
  </p:handoutMasterIdLst>
  <p:sldIdLst>
    <p:sldId id="416" r:id="rId2"/>
    <p:sldId id="519" r:id="rId3"/>
    <p:sldId id="520" r:id="rId4"/>
    <p:sldId id="523" r:id="rId5"/>
    <p:sldId id="524" r:id="rId6"/>
    <p:sldId id="525" r:id="rId7"/>
    <p:sldId id="526" r:id="rId8"/>
    <p:sldId id="527" r:id="rId9"/>
    <p:sldId id="522" r:id="rId10"/>
    <p:sldId id="528" r:id="rId11"/>
    <p:sldId id="529" r:id="rId12"/>
    <p:sldId id="521" r:id="rId13"/>
    <p:sldId id="462" r:id="rId14"/>
    <p:sldId id="512" r:id="rId15"/>
    <p:sldId id="506" r:id="rId16"/>
    <p:sldId id="511" r:id="rId17"/>
    <p:sldId id="508" r:id="rId18"/>
    <p:sldId id="509" r:id="rId19"/>
    <p:sldId id="510" r:id="rId20"/>
    <p:sldId id="507" r:id="rId21"/>
    <p:sldId id="514" r:id="rId22"/>
    <p:sldId id="515" r:id="rId23"/>
    <p:sldId id="516" r:id="rId24"/>
    <p:sldId id="517" r:id="rId25"/>
    <p:sldId id="532" r:id="rId26"/>
    <p:sldId id="533" r:id="rId27"/>
    <p:sldId id="534" r:id="rId28"/>
    <p:sldId id="535" r:id="rId29"/>
    <p:sldId id="504" r:id="rId30"/>
    <p:sldId id="513" r:id="rId31"/>
    <p:sldId id="530" r:id="rId32"/>
  </p:sldIdLst>
  <p:sldSz cx="9144000" cy="6858000" type="screen4x3"/>
  <p:notesSz cx="70104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AD229F0-95CA-2D4C-9DBE-CBD0ACC14646}">
          <p14:sldIdLst>
            <p14:sldId id="416"/>
            <p14:sldId id="519"/>
            <p14:sldId id="520"/>
            <p14:sldId id="523"/>
            <p14:sldId id="524"/>
            <p14:sldId id="525"/>
            <p14:sldId id="526"/>
            <p14:sldId id="527"/>
            <p14:sldId id="522"/>
            <p14:sldId id="528"/>
            <p14:sldId id="529"/>
            <p14:sldId id="521"/>
            <p14:sldId id="462"/>
            <p14:sldId id="512"/>
            <p14:sldId id="506"/>
            <p14:sldId id="511"/>
            <p14:sldId id="508"/>
            <p14:sldId id="509"/>
            <p14:sldId id="510"/>
            <p14:sldId id="507"/>
            <p14:sldId id="514"/>
            <p14:sldId id="515"/>
            <p14:sldId id="516"/>
            <p14:sldId id="517"/>
            <p14:sldId id="532"/>
            <p14:sldId id="533"/>
            <p14:sldId id="534"/>
            <p14:sldId id="535"/>
            <p14:sldId id="504"/>
            <p14:sldId id="513"/>
            <p14:sldId id="5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D35"/>
    <a:srgbClr val="DB5616"/>
    <a:srgbClr val="FFBD49"/>
    <a:srgbClr val="373737"/>
    <a:srgbClr val="2F9742"/>
    <a:srgbClr val="DE5D25"/>
    <a:srgbClr val="E54E5A"/>
    <a:srgbClr val="FCDED1"/>
    <a:srgbClr val="7C519D"/>
    <a:srgbClr val="65B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13" autoAdjust="0"/>
    <p:restoredTop sz="99915" autoAdjust="0"/>
  </p:normalViewPr>
  <p:slideViewPr>
    <p:cSldViewPr snapToGrid="0">
      <p:cViewPr varScale="1">
        <p:scale>
          <a:sx n="73" d="100"/>
          <a:sy n="73" d="100"/>
        </p:scale>
        <p:origin x="942" y="78"/>
      </p:cViewPr>
      <p:guideLst>
        <p:guide orient="horz" pos="2160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-3392" y="-12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7EDFE0CD-AEE1-CA48-AE36-60ECDE5C00E4}" type="datetimeFigureOut">
              <a:rPr lang="en-US" smtClean="0"/>
              <a:t>8/25/2015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4BBD4ECF-9508-4D47-9B3F-B3D52C6E37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384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0F3FF3FE-3803-944C-976F-5F54614945EF}" type="datetimeFigureOut">
              <a:rPr lang="en-US" smtClean="0"/>
              <a:t>8/25/2015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1985"/>
            <a:ext cx="5608320" cy="4217670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250EB1E1-E372-2244-B077-83AB49762A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31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903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69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46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8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60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55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EB1E1-E372-2244-B077-83AB49762A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621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7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5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70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0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908634" y="954099"/>
            <a:ext cx="1487124" cy="59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2130054"/>
            <a:ext cx="3195544" cy="319544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662304" y="1605518"/>
            <a:ext cx="5024495" cy="42440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97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66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emf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5290" y="414540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90" y="1605519"/>
            <a:ext cx="6833420" cy="45206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73942" y="6480263"/>
            <a:ext cx="1192649" cy="182880"/>
            <a:chOff x="385237" y="6480263"/>
            <a:chExt cx="1192649" cy="182880"/>
          </a:xfrm>
        </p:grpSpPr>
        <p:pic>
          <p:nvPicPr>
            <p:cNvPr id="6" name="Picture 5" descr="box-1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37" y="6480263"/>
              <a:ext cx="182880" cy="182880"/>
            </a:xfrm>
            <a:prstGeom prst="rect">
              <a:avLst/>
            </a:prstGeom>
          </p:spPr>
        </p:pic>
        <p:pic>
          <p:nvPicPr>
            <p:cNvPr id="28" name="Picture 27" descr="green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850" y="6480263"/>
              <a:ext cx="182880" cy="182880"/>
            </a:xfrm>
            <a:prstGeom prst="rect">
              <a:avLst/>
            </a:prstGeom>
          </p:spPr>
        </p:pic>
        <p:pic>
          <p:nvPicPr>
            <p:cNvPr id="7" name="Picture 6" descr="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85" y="6480263"/>
              <a:ext cx="182880" cy="182880"/>
            </a:xfrm>
            <a:prstGeom prst="rect">
              <a:avLst/>
            </a:prstGeom>
          </p:spPr>
        </p:pic>
        <p:pic>
          <p:nvPicPr>
            <p:cNvPr id="8" name="Picture 7" descr="purpl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006" y="6480263"/>
              <a:ext cx="182880" cy="182880"/>
            </a:xfrm>
            <a:prstGeom prst="rect">
              <a:avLst/>
            </a:prstGeom>
          </p:spPr>
        </p:pic>
      </p:grpSp>
      <p:pic>
        <p:nvPicPr>
          <p:cNvPr id="16" name="Picture 15" descr="dot_lin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" y="6271160"/>
            <a:ext cx="9144000" cy="528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79900" y="1100667"/>
            <a:ext cx="584200" cy="10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01000" y="6452692"/>
            <a:ext cx="869950" cy="2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2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400" kern="1200" cap="none" spc="200">
          <a:solidFill>
            <a:srgbClr val="F0652A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buFont typeface="Arial"/>
        <a:buNone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•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–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Font typeface="Arial"/>
        <a:buChar char="»"/>
        <a:defRPr sz="20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Stock_000018049571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-3986"/>
            <a:ext cx="9144000" cy="6307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5974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4"/>
          <p:cNvSpPr txBox="1">
            <a:spLocks/>
          </p:cNvSpPr>
          <p:nvPr/>
        </p:nvSpPr>
        <p:spPr>
          <a:xfrm>
            <a:off x="1155290" y="651657"/>
            <a:ext cx="6833420" cy="5596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aseline="30000" smtClean="0">
                <a:solidFill>
                  <a:schemeClr val="bg1"/>
                </a:solidFill>
              </a:rPr>
              <a:t>Live online presentations</a:t>
            </a:r>
            <a:br>
              <a:rPr lang="en-US" sz="3600" baseline="30000" smtClean="0">
                <a:solidFill>
                  <a:schemeClr val="bg1"/>
                </a:solidFill>
              </a:rPr>
            </a:br>
            <a:r>
              <a:rPr lang="en-US" sz="3600" baseline="30000" smtClean="0">
                <a:solidFill>
                  <a:schemeClr val="bg1"/>
                </a:solidFill>
              </a:rPr>
              <a:t>helping you create a culture </a:t>
            </a:r>
            <a:br>
              <a:rPr lang="en-US" sz="3600" baseline="30000" smtClean="0">
                <a:solidFill>
                  <a:schemeClr val="bg1"/>
                </a:solidFill>
              </a:rPr>
            </a:br>
            <a:r>
              <a:rPr lang="en-US" sz="3600" baseline="30000" smtClean="0">
                <a:solidFill>
                  <a:schemeClr val="bg1"/>
                </a:solidFill>
              </a:rPr>
              <a:t>of a fully funded ministry.</a:t>
            </a:r>
            <a:br>
              <a:rPr lang="en-US" sz="3600" baseline="3000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58520" y="2549218"/>
            <a:ext cx="7426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>
                    <a:lumMod val="50000"/>
                  </a:schemeClr>
                </a:solidFill>
              </a:rPr>
              <a:t>During the presentation, please submit your questions for the upcoming Q&amp;A time</a:t>
            </a:r>
          </a:p>
          <a:p>
            <a:pPr algn="ctr"/>
            <a:endParaRPr lang="en-US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7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Presenter Introduction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58520" y="5495306"/>
            <a:ext cx="7426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David Flynn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Center for Mission Mobilization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27" y="1761190"/>
            <a:ext cx="3137238" cy="334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1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Stock_000018049571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0"/>
            <a:ext cx="9144000" cy="6307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3993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4"/>
          <p:cNvSpPr txBox="1">
            <a:spLocks/>
          </p:cNvSpPr>
          <p:nvPr/>
        </p:nvSpPr>
        <p:spPr>
          <a:xfrm>
            <a:off x="1155290" y="647664"/>
            <a:ext cx="6833420" cy="5596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aseline="30000" dirty="0" smtClean="0">
                <a:solidFill>
                  <a:schemeClr val="bg1"/>
                </a:solidFill>
              </a:rPr>
              <a:t>How to Manage Yourself During Support Raising and Long-Term Team Maintenance</a:t>
            </a:r>
            <a:br>
              <a:rPr lang="en-US" sz="3600" baseline="30000" dirty="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9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15742" y="2321373"/>
            <a:ext cx="61125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Therefore, my dear friends, as you have always obeyed—not only in my presence, but now much more in my absence—continue to work out your salvation with fear and trembling,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for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it is God who works in you to will and to act in order to fulfill his good purpose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.  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						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- Philippians 2:12-13</a:t>
            </a:r>
            <a:endParaRPr lang="en-US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pic>
        <p:nvPicPr>
          <p:cNvPr id="15" name="Picture 14" descr="business-workers-employee-employer-staff-work-07635313_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41" y="1657102"/>
            <a:ext cx="4150719" cy="40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99723" y="3474031"/>
            <a:ext cx="3744553" cy="2438022"/>
            <a:chOff x="1047729" y="1413088"/>
            <a:chExt cx="7123234" cy="42117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3457" y="2114826"/>
              <a:ext cx="3175000" cy="254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1922923">
              <a:off x="1946693" y="1525287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Right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Family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373755">
              <a:off x="1398000" y="2127499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Right">
                <a:avLst/>
              </a:prstTxWarp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Church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7729" y="2994310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Right">
                <a:avLst/>
              </a:prstTxWarp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Deadlines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20147608">
              <a:off x="1239813" y="3834660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Right">
                <a:avLst/>
              </a:prstTxWarp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Phone Calls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9296622">
              <a:off x="1868430" y="4701469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Right">
                <a:avLst/>
              </a:prstTxWarp>
              <a:spAutoFit/>
            </a:bodyPr>
            <a:lstStyle/>
            <a:p>
              <a:pPr algn="ctr"/>
              <a:r>
                <a:rPr lang="en-US" sz="5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Emails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9638937">
              <a:off x="5419376" y="1413088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Left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Ministry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0714340">
              <a:off x="5942168" y="2121141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Left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Finances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050926">
              <a:off x="5803546" y="3755282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Left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Time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085551">
              <a:off x="5492957" y="4688240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Left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Exercise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95117" y="3014928"/>
              <a:ext cx="2075846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91440" tIns="45720" rIns="91440" bIns="45720">
              <a:prstTxWarp prst="textFadeLeft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Friendships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1155290" y="2186219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Reduce potential </a:t>
            </a:r>
            <a:r>
              <a:rPr lang="en-US" sz="2000" spc="0" dirty="0">
                <a:solidFill>
                  <a:srgbClr val="F16D35"/>
                </a:solidFill>
                <a:latin typeface="+mn-lt"/>
              </a:rPr>
              <a:t>s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tressors </a:t>
            </a:r>
            <a:r>
              <a:rPr lang="en-US" sz="2000" spc="0" dirty="0">
                <a:solidFill>
                  <a:srgbClr val="F16D35"/>
                </a:solidFill>
                <a:latin typeface="+mn-lt"/>
              </a:rPr>
              <a:t>b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efore you begin</a:t>
            </a:r>
          </a:p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02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6976" y="3337135"/>
            <a:ext cx="2592774" cy="2892175"/>
          </a:xfrm>
          <a:prstGeom prst="rect">
            <a:avLst/>
          </a:prstGeom>
          <a:gradFill flip="none" rotWithShape="1">
            <a:gsLst>
              <a:gs pos="47000">
                <a:srgbClr val="DB5616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</a:t>
            </a:r>
            <a:r>
              <a:rPr lang="en-US" sz="2400" dirty="0" smtClean="0">
                <a:solidFill>
                  <a:srgbClr val="F16D35"/>
                </a:solidFill>
              </a:rPr>
              <a:t>Yourself</a:t>
            </a:r>
            <a:r>
              <a:rPr lang="en-US" sz="2400" dirty="0" smtClean="0"/>
              <a:t> During Support Raising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035" y="3734382"/>
            <a:ext cx="2525980" cy="1674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4959" y="3355947"/>
            <a:ext cx="245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ACCOUNTABILITY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4742" y="5497725"/>
            <a:ext cx="24584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cs typeface="Avenir Book"/>
              </a:rPr>
              <a:t>THE GLUE THAT TIES COMMITMENT TO THE RESULT</a:t>
            </a:r>
            <a:endParaRPr lang="en-US" sz="14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480" y="1672244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55290" y="2525855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Reduce potential </a:t>
            </a:r>
            <a:r>
              <a:rPr lang="en-US" sz="2000" spc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</a:t>
            </a: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tressors </a:t>
            </a:r>
            <a:r>
              <a:rPr lang="en-US" sz="2000" spc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</a:t>
            </a: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efore you </a:t>
            </a: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begin</a:t>
            </a:r>
          </a:p>
          <a:p>
            <a:pPr marL="514350" indent="-514350" algn="l">
              <a:buAutoNum type="romanUcPeriod"/>
            </a:pP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Establish SOLID accountability</a:t>
            </a:r>
          </a:p>
          <a:p>
            <a:pPr marL="514350" indent="-514350" algn="l">
              <a:buAutoNum type="romanUcPeriod"/>
            </a:pP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5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834" y="2875357"/>
            <a:ext cx="2147047" cy="296497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155290" y="2072354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Reduce potential </a:t>
            </a:r>
            <a:r>
              <a:rPr lang="en-US" sz="2000" spc="0" dirty="0">
                <a:solidFill>
                  <a:srgbClr val="7F7F7F"/>
                </a:solidFill>
                <a:latin typeface="+mn-lt"/>
              </a:rPr>
              <a:t>s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tressors </a:t>
            </a:r>
            <a:r>
              <a:rPr lang="en-US" sz="2000" spc="0" dirty="0">
                <a:solidFill>
                  <a:srgbClr val="7F7F7F"/>
                </a:solidFill>
                <a:latin typeface="+mn-lt"/>
              </a:rPr>
              <a:t>b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efore you begin</a:t>
            </a: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Establish solid accountability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latin typeface="+mn-lt"/>
              </a:rPr>
              <a:t>Set SMART goals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480" y="1672244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6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55290" y="2210667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Reduce potential </a:t>
            </a:r>
            <a:r>
              <a:rPr lang="en-US" sz="2000" spc="0" dirty="0">
                <a:solidFill>
                  <a:srgbClr val="7F7F7F"/>
                </a:solidFill>
                <a:latin typeface="+mn-lt"/>
              </a:rPr>
              <a:t>s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tressors </a:t>
            </a:r>
            <a:r>
              <a:rPr lang="en-US" sz="2000" spc="0" dirty="0">
                <a:solidFill>
                  <a:srgbClr val="7F7F7F"/>
                </a:solidFill>
                <a:latin typeface="+mn-lt"/>
              </a:rPr>
              <a:t>b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efore you begin</a:t>
            </a: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Establish solid accountability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Set SMART goals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latin typeface="+mn-lt"/>
              </a:rPr>
              <a:t>Just say NO</a:t>
            </a: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03520" y="2952636"/>
            <a:ext cx="2007202" cy="3106878"/>
            <a:chOff x="6030562" y="2465798"/>
            <a:chExt cx="2286000" cy="35384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0562" y="2579755"/>
              <a:ext cx="2286000" cy="32766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8285546" y="2465798"/>
              <a:ext cx="0" cy="3538420"/>
            </a:xfrm>
            <a:prstGeom prst="line">
              <a:avLst/>
            </a:prstGeom>
            <a:ln w="952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990480" y="1672244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29852" y="2158154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Reduce potential </a:t>
            </a:r>
            <a:r>
              <a:rPr lang="en-US" sz="2000" spc="0" dirty="0">
                <a:solidFill>
                  <a:srgbClr val="7F7F7F"/>
                </a:solidFill>
                <a:latin typeface="+mn-lt"/>
              </a:rPr>
              <a:t>s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tressors </a:t>
            </a:r>
            <a:r>
              <a:rPr lang="en-US" sz="2000" spc="0" dirty="0">
                <a:solidFill>
                  <a:srgbClr val="7F7F7F"/>
                </a:solidFill>
                <a:latin typeface="+mn-lt"/>
              </a:rPr>
              <a:t>b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efore you begin</a:t>
            </a:r>
          </a:p>
          <a:p>
            <a:pPr algn="l"/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Establish solid accountability</a:t>
            </a: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Set SMART goals</a:t>
            </a: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Just say NO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latin typeface="+mn-lt"/>
              </a:rPr>
              <a:t>Reward yourself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  <p:pic>
        <p:nvPicPr>
          <p:cNvPr id="3" name="Picture 2" descr="reward next ex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15" y="3018130"/>
            <a:ext cx="2936358" cy="2936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480" y="1672244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55290" y="414540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Moderator Introduction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8520" y="5495306"/>
            <a:ext cx="7426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Aaron J. Babyar – SRS Managing Director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50" y="1441621"/>
            <a:ext cx="2660300" cy="38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99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Long-Term </a:t>
            </a:r>
            <a:r>
              <a:rPr lang="en-US" sz="2400" dirty="0" smtClean="0"/>
              <a:t>Maintenance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11" y="3045179"/>
            <a:ext cx="2603377" cy="2675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55290" y="2186219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Constant Contact Mode</a:t>
            </a:r>
            <a:endParaRPr lang="en-US" sz="2000" spc="0" dirty="0" smtClean="0">
              <a:solidFill>
                <a:srgbClr val="F16D35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187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Long-Term </a:t>
            </a:r>
            <a:r>
              <a:rPr lang="en-US" sz="2400" dirty="0" smtClean="0"/>
              <a:t>Maintenance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06" y="3148148"/>
            <a:ext cx="3117911" cy="3117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5290" y="2186219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Constant Contact Mode</a:t>
            </a: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latin typeface="+mn-lt"/>
              </a:rPr>
              <a:t>Have a Plan</a:t>
            </a: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23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Long-Term </a:t>
            </a:r>
            <a:r>
              <a:rPr lang="en-US" sz="2400" dirty="0" smtClean="0"/>
              <a:t>Maintenance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523" y="3291330"/>
            <a:ext cx="3364740" cy="2708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5290" y="2499728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Constant Contact Mode</a:t>
            </a: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Have a Plan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latin typeface="+mn-lt"/>
              </a:rPr>
              <a:t>Maximize Travel</a:t>
            </a: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21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Long-Term </a:t>
            </a:r>
            <a:r>
              <a:rPr lang="en-US" sz="2400" dirty="0" smtClean="0"/>
              <a:t>Maintenance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17" y="3278777"/>
            <a:ext cx="3136493" cy="2283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55290" y="2499728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Constant Contact Mode</a:t>
            </a: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Have a Plan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Maximize Travel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latin typeface="+mn-lt"/>
              </a:rPr>
              <a:t>Social Media Touchpoints</a:t>
            </a: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56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Long-Term </a:t>
            </a:r>
            <a:r>
              <a:rPr lang="en-US" sz="2400" dirty="0" smtClean="0"/>
              <a:t>Maintenance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96" y="2892762"/>
            <a:ext cx="3325748" cy="2217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Model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Teach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5290" y="2760988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Constant Contact Mode</a:t>
            </a:r>
            <a:endParaRPr lang="en-US" sz="2000" spc="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Have a Plan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Maximize Travel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Social Media Touchpoints</a:t>
            </a: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latin typeface="+mn-lt"/>
              </a:rPr>
              <a:t>Tithing the Time</a:t>
            </a:r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45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Secure and Establish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55290" y="1798513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Checking 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on Team Support levels</a:t>
            </a:r>
          </a:p>
          <a:p>
            <a:pPr algn="l"/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02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Secure and Establish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55290" y="2281842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Checking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on Team Support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levels</a:t>
            </a:r>
          </a:p>
          <a:p>
            <a:pPr marL="514350" indent="-514350" algn="l">
              <a:buAutoNum type="romanUcPeriod"/>
            </a:pPr>
            <a:endParaRPr lang="en-US" sz="2000" dirty="0">
              <a:solidFill>
                <a:srgbClr val="F16D35"/>
              </a:solidFill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Staff </a:t>
            </a:r>
            <a:r>
              <a:rPr lang="en-US" sz="2000" dirty="0">
                <a:solidFill>
                  <a:srgbClr val="F16D35"/>
                </a:solidFill>
              </a:rPr>
              <a:t>R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eporting 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on 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Support </a:t>
            </a:r>
            <a:r>
              <a:rPr lang="en-US" sz="2000" dirty="0">
                <a:solidFill>
                  <a:srgbClr val="F16D35"/>
                </a:solidFill>
              </a:rPr>
              <a:t>M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aintenance </a:t>
            </a:r>
            <a:r>
              <a:rPr lang="en-US" sz="2000" dirty="0">
                <a:solidFill>
                  <a:srgbClr val="F16D35"/>
                </a:solidFill>
              </a:rPr>
              <a:t>T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ime</a:t>
            </a:r>
            <a:endParaRPr lang="en-US" sz="2000" spc="0" dirty="0" smtClean="0">
              <a:solidFill>
                <a:srgbClr val="F16D35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0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Secure and Establish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55290" y="2321031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Checking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on Team Support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levels</a:t>
            </a:r>
          </a:p>
          <a:p>
            <a:pPr marL="514350" indent="-514350" algn="l">
              <a:buAutoNum type="romanUcPeriod"/>
            </a:pPr>
            <a:endParaRPr lang="en-US" sz="2000" dirty="0">
              <a:solidFill>
                <a:srgbClr val="7F7F7F"/>
              </a:solidFill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Staff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reporting on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Support </a:t>
            </a:r>
            <a:r>
              <a:rPr lang="en-US" sz="2000" dirty="0">
                <a:solidFill>
                  <a:srgbClr val="7F7F7F"/>
                </a:solidFill>
              </a:rPr>
              <a:t>M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aintenance </a:t>
            </a:r>
            <a:r>
              <a:rPr lang="en-US" sz="2000" dirty="0">
                <a:solidFill>
                  <a:srgbClr val="7F7F7F"/>
                </a:solidFill>
              </a:rPr>
              <a:t>T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ime</a:t>
            </a:r>
            <a:endParaRPr lang="en-US" sz="2000" spc="0" dirty="0" smtClean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Allocating 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Time 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for SMD</a:t>
            </a: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00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Secure and Establish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55290" y="2281842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Checking on Team Support </a:t>
            </a:r>
            <a:r>
              <a:rPr lang="en-US" sz="2000" dirty="0">
                <a:solidFill>
                  <a:srgbClr val="7F7F7F"/>
                </a:solidFill>
              </a:rPr>
              <a:t>L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evels</a:t>
            </a:r>
          </a:p>
          <a:p>
            <a:pPr marL="514350" indent="-514350" algn="l">
              <a:buAutoNum type="romanUcPeriod"/>
            </a:pPr>
            <a:endParaRPr lang="en-US" sz="2000" dirty="0">
              <a:solidFill>
                <a:srgbClr val="7F7F7F"/>
              </a:solidFill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Staff </a:t>
            </a:r>
            <a:r>
              <a:rPr lang="en-US" sz="2000" dirty="0">
                <a:solidFill>
                  <a:srgbClr val="7F7F7F"/>
                </a:solidFill>
              </a:rPr>
              <a:t>R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eporting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on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Support </a:t>
            </a:r>
            <a:r>
              <a:rPr lang="en-US" sz="2000" dirty="0">
                <a:solidFill>
                  <a:srgbClr val="7F7F7F"/>
                </a:solidFill>
              </a:rPr>
              <a:t>M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aintenance Time</a:t>
            </a:r>
            <a:endParaRPr lang="en-US" sz="2000" spc="0" dirty="0" smtClean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Allocating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Time </a:t>
            </a: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for SMD</a:t>
            </a: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Share 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Staff </a:t>
            </a:r>
            <a:r>
              <a:rPr lang="en-US" sz="2000" dirty="0">
                <a:solidFill>
                  <a:srgbClr val="F16D35"/>
                </a:solidFill>
              </a:rPr>
              <a:t>E</a:t>
            </a:r>
            <a:r>
              <a:rPr lang="en-US" sz="2000" spc="0" dirty="0" smtClean="0">
                <a:solidFill>
                  <a:srgbClr val="F16D35"/>
                </a:solidFill>
                <a:latin typeface="+mn-lt"/>
              </a:rPr>
              <a:t>xperiences</a:t>
            </a:r>
            <a:endParaRPr lang="en-US" sz="2000" spc="0" dirty="0">
              <a:solidFill>
                <a:srgbClr val="F16D35"/>
              </a:solidFill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04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49444" y="218974"/>
            <a:ext cx="107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[Shad]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1" r="16937" b="31718"/>
          <a:stretch/>
        </p:blipFill>
        <p:spPr>
          <a:xfrm>
            <a:off x="0" y="0"/>
            <a:ext cx="9144000" cy="63087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308763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1"/>
          <p:cNvSpPr txBox="1">
            <a:spLocks/>
          </p:cNvSpPr>
          <p:nvPr/>
        </p:nvSpPr>
        <p:spPr>
          <a:xfrm>
            <a:off x="0" y="2655522"/>
            <a:ext cx="9144000" cy="10998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 lnSpcReduction="1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spc="200" dirty="0" err="1">
                <a:solidFill>
                  <a:schemeClr val="bg1"/>
                </a:solidFill>
              </a:rPr>
              <a:t>d</a:t>
            </a:r>
            <a:r>
              <a:rPr lang="en-US" sz="3400" spc="200" dirty="0" err="1" smtClean="0">
                <a:solidFill>
                  <a:schemeClr val="bg1"/>
                </a:solidFill>
              </a:rPr>
              <a:t>avid.flynn@mobilization.org</a:t>
            </a:r>
            <a:endParaRPr lang="en-US" sz="3400" spc="200" dirty="0" smtClean="0">
              <a:solidFill>
                <a:schemeClr val="bg1"/>
              </a:solidFill>
            </a:endParaRPr>
          </a:p>
          <a:p>
            <a:pPr algn="ctr"/>
            <a:r>
              <a:rPr lang="en-US" sz="3400" spc="200" dirty="0" smtClean="0">
                <a:solidFill>
                  <a:schemeClr val="bg1"/>
                </a:solidFill>
              </a:rPr>
              <a:t>(479)409-1594</a:t>
            </a:r>
          </a:p>
        </p:txBody>
      </p:sp>
    </p:spTree>
    <p:extLst>
      <p:ext uri="{BB962C8B-B14F-4D97-AF65-F5344CB8AC3E}">
        <p14:creationId xmlns:p14="http://schemas.microsoft.com/office/powerpoint/2010/main" val="3922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7229" y="2388113"/>
            <a:ext cx="742696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SRS Vision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We want to flood the nations with 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piritually healthy,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Vision-driven,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Fully funded Great Commission workers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5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Managing Yourself During Support Raising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69224" y="2287960"/>
            <a:ext cx="6833420" cy="3710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romanUcPeriod"/>
            </a:pPr>
            <a:endParaRPr lang="en-US" sz="2000" spc="0" dirty="0" smtClean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Checking on Team Support levels</a:t>
            </a:r>
          </a:p>
          <a:p>
            <a:pPr algn="l"/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Staff reporting on support maintenance time</a:t>
            </a: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Allocating time for SMD</a:t>
            </a:r>
          </a:p>
          <a:p>
            <a:pPr marL="514350" indent="-514350" algn="l">
              <a:buAutoNum type="romanUcPeriod"/>
            </a:pP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marL="514350" indent="-514350" algn="l">
              <a:buAutoNum type="romanUcPeriod"/>
            </a:pPr>
            <a:r>
              <a:rPr lang="en-US" sz="2000" spc="0" dirty="0" smtClean="0">
                <a:solidFill>
                  <a:srgbClr val="7F7F7F"/>
                </a:solidFill>
                <a:latin typeface="+mn-lt"/>
              </a:rPr>
              <a:t>Share staff experiences</a:t>
            </a:r>
            <a:endParaRPr lang="en-US" sz="2000" spc="0" dirty="0">
              <a:solidFill>
                <a:srgbClr val="7F7F7F"/>
              </a:solidFill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 smtClean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algn="l"/>
            <a:endParaRPr lang="en-US" sz="2000" spc="0" dirty="0">
              <a:latin typeface="+mn-lt"/>
            </a:endParaRPr>
          </a:p>
          <a:p>
            <a:pPr marL="514350" indent="-514350" algn="l">
              <a:buAutoNum type="romanUcPeriod"/>
            </a:pPr>
            <a:endParaRPr lang="en-US" sz="2000" spc="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480" y="1724496"/>
            <a:ext cx="711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As Leaders and Support Trainers –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What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Secure and Establish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iStock_000018049571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0"/>
            <a:ext cx="9144000" cy="63076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4719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4"/>
          <p:cNvSpPr txBox="1">
            <a:spLocks/>
          </p:cNvSpPr>
          <p:nvPr/>
        </p:nvSpPr>
        <p:spPr>
          <a:xfrm>
            <a:off x="1155290" y="696366"/>
            <a:ext cx="6833420" cy="5596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aseline="30000" dirty="0" smtClean="0">
                <a:solidFill>
                  <a:schemeClr val="bg1"/>
                </a:solidFill>
              </a:rPr>
              <a:t>Q&amp;A</a:t>
            </a:r>
            <a:r>
              <a:rPr lang="en-US" sz="3600" baseline="30000" dirty="0" smtClean="0">
                <a:solidFill>
                  <a:schemeClr val="bg1"/>
                </a:solidFill>
              </a:rPr>
              <a:t/>
            </a:r>
            <a:br>
              <a:rPr lang="en-US" sz="3600" baseline="30000" dirty="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838089" y="1303369"/>
            <a:ext cx="7467822" cy="42074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b="1" dirty="0" smtClean="0"/>
          </a:p>
          <a:p>
            <a:pPr algn="ctr"/>
            <a:endParaRPr lang="en-US" sz="1500" b="1" dirty="0" smtClean="0"/>
          </a:p>
          <a:p>
            <a:pPr algn="ctr"/>
            <a:endParaRPr lang="en-US" sz="1500" b="1" dirty="0" smtClean="0"/>
          </a:p>
          <a:p>
            <a:endParaRPr lang="en-US" sz="1500" b="1" dirty="0" smtClean="0"/>
          </a:p>
          <a:p>
            <a:pPr algn="ctr"/>
            <a:r>
              <a:rPr lang="en-US" sz="3600" dirty="0" smtClean="0"/>
              <a:t>Join us next month on </a:t>
            </a:r>
          </a:p>
          <a:p>
            <a:pPr algn="ctr"/>
            <a:r>
              <a:rPr lang="en-US" sz="3600" dirty="0" smtClean="0"/>
              <a:t>September 29 @1pm CST </a:t>
            </a:r>
          </a:p>
          <a:p>
            <a:pPr algn="ctr"/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5290" y="414540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Closing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063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582340"/>
            <a:ext cx="742696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Our Goal</a:t>
            </a:r>
          </a:p>
          <a:p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SRS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provides solutions to help your staff overcome obstacles, maintain a God-centered perspective, and apply proven strategies to personal support raising. 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We want to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help you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create a culture of a fully funded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ministry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for: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															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Recruits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New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Veteran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Support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raising trainers and coaches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5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8520" y="1775340"/>
            <a:ext cx="742696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Ongoing Benefits of the SRS Network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US" sz="7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Monthly Webinars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Training for you as facilitators (SRS Conference: Oct.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20-22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Opportunity to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utilize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SRS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Bootcamp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curriculum</a:t>
            </a:r>
          </a:p>
          <a:p>
            <a:pPr algn="ctr"/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Coming Soon: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Upcoming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online prep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with 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articipant progress tracking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Catapult Series</a:t>
            </a:r>
          </a:p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Past Webinar Library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Audit Survey</a:t>
            </a:r>
          </a:p>
          <a:p>
            <a:pPr algn="ctr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3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Come See Us!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1268627" y="2545721"/>
            <a:ext cx="6720084" cy="38695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b="1" dirty="0" smtClean="0"/>
          </a:p>
          <a:p>
            <a:pPr algn="ctr"/>
            <a:endParaRPr lang="en-US" sz="1500" b="1" dirty="0" smtClean="0"/>
          </a:p>
          <a:p>
            <a:pPr algn="ctr"/>
            <a:endParaRPr lang="en-US" sz="1500" b="1" dirty="0" smtClean="0"/>
          </a:p>
          <a:p>
            <a:endParaRPr lang="en-US" sz="1500" b="1" dirty="0" smtClean="0"/>
          </a:p>
          <a:p>
            <a:pPr algn="ctr"/>
            <a:r>
              <a:rPr lang="en-US" sz="3200" b="1" dirty="0" smtClean="0"/>
              <a:t>We’re going to be at </a:t>
            </a:r>
            <a:r>
              <a:rPr lang="en-US" sz="3200" b="1" dirty="0" err="1" smtClean="0"/>
              <a:t>MissioNexus</a:t>
            </a:r>
            <a:r>
              <a:rPr lang="en-US" sz="3200" b="1" dirty="0" smtClean="0"/>
              <a:t>!</a:t>
            </a:r>
          </a:p>
          <a:p>
            <a:pPr algn="ctr"/>
            <a:r>
              <a:rPr lang="en-US" sz="3200" b="1" dirty="0" smtClean="0"/>
              <a:t>Sept. 24-26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400" dirty="0" smtClean="0"/>
              <a:t>We want to meet with you! </a:t>
            </a:r>
          </a:p>
          <a:p>
            <a:pPr algn="ctr"/>
            <a:r>
              <a:rPr lang="en-US" sz="2400" dirty="0" smtClean="0"/>
              <a:t>Email Kayla to set up a time.</a:t>
            </a:r>
          </a:p>
          <a:p>
            <a:endParaRPr lang="en-US" sz="2400" dirty="0" smtClean="0"/>
          </a:p>
          <a:p>
            <a:endParaRPr lang="en-US" dirty="0" smtClean="0"/>
          </a:p>
          <a:p>
            <a:pPr marL="342900" indent="-342900" algn="ctr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9286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Stop and Mark Your Calendar!</a:t>
            </a:r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216375" y="2597974"/>
            <a:ext cx="6720084" cy="38695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b="1" dirty="0" smtClean="0"/>
          </a:p>
          <a:p>
            <a:pPr algn="ctr"/>
            <a:endParaRPr lang="en-US" sz="2800" b="1" dirty="0" smtClean="0"/>
          </a:p>
          <a:p>
            <a:pPr algn="ctr"/>
            <a:r>
              <a:rPr lang="en-US" sz="3200" b="1" dirty="0" smtClean="0"/>
              <a:t>SRS National Conference — Oct. 20-22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400" dirty="0" smtClean="0"/>
              <a:t>*If you would like to certify more facilitators, there will be a public </a:t>
            </a:r>
            <a:r>
              <a:rPr lang="en-US" sz="2400" dirty="0" err="1" smtClean="0"/>
              <a:t>Bootcamp</a:t>
            </a:r>
            <a:r>
              <a:rPr lang="en-US" sz="2400" dirty="0" smtClean="0"/>
              <a:t> immediately preceding the National Conference. There will also be an SRS Certified Facilitator Training track during the conference.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 algn="ctr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1566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50936" y="397122"/>
            <a:ext cx="6833420" cy="54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Stop and Mark Your Calendar!</a:t>
            </a:r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268627" y="2323650"/>
            <a:ext cx="6720084" cy="38695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b="1" smtClean="0"/>
          </a:p>
          <a:p>
            <a:pPr algn="ctr"/>
            <a:endParaRPr lang="en-US" sz="1500" b="1" smtClean="0"/>
          </a:p>
          <a:p>
            <a:pPr algn="ctr"/>
            <a:endParaRPr lang="en-US" sz="1500" b="1" smtClean="0"/>
          </a:p>
          <a:p>
            <a:endParaRPr lang="en-US" sz="1500" b="1" smtClean="0"/>
          </a:p>
          <a:p>
            <a:pPr algn="ctr"/>
            <a:r>
              <a:rPr lang="en-US" sz="3200" b="1" smtClean="0"/>
              <a:t>Last Tuesday of each month 1 p.m. CST</a:t>
            </a:r>
          </a:p>
          <a:p>
            <a:pPr algn="ctr"/>
            <a:endParaRPr lang="en-US" sz="2800" b="1" smtClean="0"/>
          </a:p>
          <a:p>
            <a:pPr marL="342900" indent="-342900">
              <a:buFont typeface="Arial"/>
              <a:buChar char="•"/>
            </a:pPr>
            <a:r>
              <a:rPr lang="en-US" sz="2400" smtClean="0"/>
              <a:t>Please create a recurring event in your calendar</a:t>
            </a:r>
          </a:p>
          <a:p>
            <a:pPr marL="342900" indent="-342900">
              <a:buFont typeface="Arial"/>
              <a:buChar char="•"/>
            </a:pPr>
            <a:r>
              <a:rPr lang="en-US" sz="2400" smtClean="0"/>
              <a:t>You’ll receive an email invite monthly, please plan to ACCEPT it each time</a:t>
            </a:r>
          </a:p>
          <a:p>
            <a:endParaRPr lang="en-US" smtClean="0"/>
          </a:p>
          <a:p>
            <a:pPr marL="342900" indent="-342900" algn="ctr">
              <a:buFont typeface="Arial"/>
              <a:buChar char="•"/>
            </a:pPr>
            <a:endParaRPr lang="en-US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74537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Stock_000018049571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"/>
          <a:stretch/>
        </p:blipFill>
        <p:spPr>
          <a:xfrm>
            <a:off x="0" y="0"/>
            <a:ext cx="9144000" cy="6307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307667"/>
          </a:xfrm>
          <a:prstGeom prst="rect">
            <a:avLst/>
          </a:prstGeom>
          <a:solidFill>
            <a:srgbClr val="F0652A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4"/>
          <p:cNvSpPr txBox="1">
            <a:spLocks/>
          </p:cNvSpPr>
          <p:nvPr/>
        </p:nvSpPr>
        <p:spPr>
          <a:xfrm>
            <a:off x="1155290" y="701085"/>
            <a:ext cx="6833420" cy="5596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kern="1200" cap="none" spc="200">
                <a:solidFill>
                  <a:srgbClr val="F0652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aseline="30000" smtClean="0">
                <a:solidFill>
                  <a:schemeClr val="bg1"/>
                </a:solidFill>
              </a:rPr>
              <a:t>Prayer</a:t>
            </a:r>
            <a:r>
              <a:rPr lang="en-US" sz="3600" baseline="30000" smtClean="0">
                <a:solidFill>
                  <a:schemeClr val="bg1"/>
                </a:solidFill>
              </a:rPr>
              <a:t/>
            </a:r>
            <a:br>
              <a:rPr lang="en-US" sz="3600" baseline="30000" smtClean="0">
                <a:solidFill>
                  <a:schemeClr val="bg1"/>
                </a:solidFill>
              </a:rPr>
            </a:b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98817"/>
      </p:ext>
    </p:extLst>
  </p:cSld>
  <p:clrMapOvr>
    <a:masterClrMapping/>
  </p:clrMapOvr>
</p:sld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23408</TotalTime>
  <Words>784</Words>
  <Application>Microsoft Office PowerPoint</Application>
  <PresentationFormat>On-screen Show (4:3)</PresentationFormat>
  <Paragraphs>316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Avenir Book</vt:lpstr>
      <vt:lpstr>Calibri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Managing Yourself During Support Raising</vt:lpstr>
      <vt:lpstr>Managing Yourself During Support Raising</vt:lpstr>
      <vt:lpstr>Managing Yourself During Support Raising</vt:lpstr>
      <vt:lpstr>Managing Yourself During Support Raising</vt:lpstr>
      <vt:lpstr>Managing Yourself During Support Raising</vt:lpstr>
      <vt:lpstr>Managing Yourself During Support Raising</vt:lpstr>
      <vt:lpstr>Managing Yourself During Support Raising</vt:lpstr>
      <vt:lpstr>Long-Term Maintenance</vt:lpstr>
      <vt:lpstr>Long-Term Maintenance</vt:lpstr>
      <vt:lpstr>Long-Term Maintenance</vt:lpstr>
      <vt:lpstr>Long-Term Maintenance</vt:lpstr>
      <vt:lpstr>Long-Term Maintenance</vt:lpstr>
      <vt:lpstr>Managing Yourself During Support Raising</vt:lpstr>
      <vt:lpstr>Managing Yourself During Support Raising</vt:lpstr>
      <vt:lpstr>Managing Yourself During Support Raising</vt:lpstr>
      <vt:lpstr>Managing Yourself During Support Raising</vt:lpstr>
      <vt:lpstr>PowerPoint Presentation</vt:lpstr>
      <vt:lpstr>Managing Yourself During Support Raising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Creative Genius</dc:creator>
  <cp:keywords/>
  <dc:description/>
  <cp:lastModifiedBy>KaylaPaine</cp:lastModifiedBy>
  <cp:revision>513</cp:revision>
  <cp:lastPrinted>2015-08-25T17:01:39Z</cp:lastPrinted>
  <dcterms:created xsi:type="dcterms:W3CDTF">2014-03-03T22:15:11Z</dcterms:created>
  <dcterms:modified xsi:type="dcterms:W3CDTF">2015-08-25T17:49:00Z</dcterms:modified>
  <cp:category/>
</cp:coreProperties>
</file>