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</p:sldMasterIdLst>
  <p:notesMasterIdLst>
    <p:notesMasterId r:id="rId22"/>
  </p:notesMasterIdLst>
  <p:handoutMasterIdLst>
    <p:handoutMasterId r:id="rId23"/>
  </p:handoutMasterIdLst>
  <p:sldIdLst>
    <p:sldId id="463" r:id="rId2"/>
    <p:sldId id="464" r:id="rId3"/>
    <p:sldId id="465" r:id="rId4"/>
    <p:sldId id="466" r:id="rId5"/>
    <p:sldId id="467" r:id="rId6"/>
    <p:sldId id="496" r:id="rId7"/>
    <p:sldId id="468" r:id="rId8"/>
    <p:sldId id="469" r:id="rId9"/>
    <p:sldId id="489" r:id="rId10"/>
    <p:sldId id="488" r:id="rId11"/>
    <p:sldId id="470" r:id="rId12"/>
    <p:sldId id="472" r:id="rId13"/>
    <p:sldId id="490" r:id="rId14"/>
    <p:sldId id="491" r:id="rId15"/>
    <p:sldId id="492" r:id="rId16"/>
    <p:sldId id="493" r:id="rId17"/>
    <p:sldId id="494" r:id="rId18"/>
    <p:sldId id="495" r:id="rId19"/>
    <p:sldId id="478" r:id="rId20"/>
    <p:sldId id="48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AD229F0-95CA-2D4C-9DBE-CBD0ACC14646}">
          <p14:sldIdLst>
            <p14:sldId id="463"/>
            <p14:sldId id="464"/>
            <p14:sldId id="465"/>
            <p14:sldId id="466"/>
            <p14:sldId id="467"/>
            <p14:sldId id="496"/>
            <p14:sldId id="468"/>
            <p14:sldId id="469"/>
            <p14:sldId id="489"/>
            <p14:sldId id="488"/>
            <p14:sldId id="470"/>
            <p14:sldId id="472"/>
            <p14:sldId id="490"/>
            <p14:sldId id="491"/>
            <p14:sldId id="492"/>
            <p14:sldId id="493"/>
            <p14:sldId id="494"/>
            <p14:sldId id="495"/>
            <p14:sldId id="478"/>
            <p14:sldId id="4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49"/>
    <a:srgbClr val="373737"/>
    <a:srgbClr val="2F9742"/>
    <a:srgbClr val="DE5D25"/>
    <a:srgbClr val="E54E5A"/>
    <a:srgbClr val="FCDED1"/>
    <a:srgbClr val="7C519D"/>
    <a:srgbClr val="65B84B"/>
    <a:srgbClr val="21AFEC"/>
    <a:srgbClr val="F06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13" autoAdjust="0"/>
    <p:restoredTop sz="99915" autoAdjust="0"/>
  </p:normalViewPr>
  <p:slideViewPr>
    <p:cSldViewPr snapToGrid="0">
      <p:cViewPr varScale="1">
        <p:scale>
          <a:sx n="73" d="100"/>
          <a:sy n="73" d="100"/>
        </p:scale>
        <p:origin x="942" y="78"/>
      </p:cViewPr>
      <p:guideLst>
        <p:guide orient="horz" pos="2160"/>
        <p:guide pos="28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-339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E0CD-AEE1-CA48-AE36-60ECDE5C00E4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D4ECF-9508-4D47-9B3F-B3D52C6E37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384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FF3FE-3803-944C-976F-5F54614945EF}" type="datetimeFigureOut">
              <a:rPr lang="en-US" smtClean="0"/>
              <a:t>6/30/2015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EB1E1-E372-2244-B077-83AB49762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1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961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286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47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15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36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79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86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61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10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92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1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02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18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9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8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86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76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05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17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4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7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65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70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0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908634" y="954099"/>
            <a:ext cx="1487124" cy="598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2130054"/>
            <a:ext cx="3195544" cy="319544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662304" y="1605518"/>
            <a:ext cx="5024495" cy="42440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97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66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emf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90" y="1605519"/>
            <a:ext cx="6833420" cy="45206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73942" y="6480263"/>
            <a:ext cx="1192649" cy="182880"/>
            <a:chOff x="385237" y="6480263"/>
            <a:chExt cx="1192649" cy="182880"/>
          </a:xfrm>
        </p:grpSpPr>
        <p:pic>
          <p:nvPicPr>
            <p:cNvPr id="6" name="Picture 5" descr="box-1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37" y="6480263"/>
              <a:ext cx="182880" cy="182880"/>
            </a:xfrm>
            <a:prstGeom prst="rect">
              <a:avLst/>
            </a:prstGeom>
          </p:spPr>
        </p:pic>
        <p:pic>
          <p:nvPicPr>
            <p:cNvPr id="28" name="Picture 27" descr="green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850" y="6480263"/>
              <a:ext cx="182880" cy="182880"/>
            </a:xfrm>
            <a:prstGeom prst="rect">
              <a:avLst/>
            </a:prstGeom>
          </p:spPr>
        </p:pic>
        <p:pic>
          <p:nvPicPr>
            <p:cNvPr id="7" name="Picture 6" descr="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85" y="6480263"/>
              <a:ext cx="182880" cy="182880"/>
            </a:xfrm>
            <a:prstGeom prst="rect">
              <a:avLst/>
            </a:prstGeom>
          </p:spPr>
        </p:pic>
        <p:pic>
          <p:nvPicPr>
            <p:cNvPr id="8" name="Picture 7" descr="purpl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5006" y="6480263"/>
              <a:ext cx="182880" cy="182880"/>
            </a:xfrm>
            <a:prstGeom prst="rect">
              <a:avLst/>
            </a:prstGeom>
          </p:spPr>
        </p:pic>
      </p:grpSp>
      <p:pic>
        <p:nvPicPr>
          <p:cNvPr id="16" name="Picture 15" descr="dot_lin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" y="6271160"/>
            <a:ext cx="9144000" cy="528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79900" y="1100667"/>
            <a:ext cx="584200" cy="10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425266" y="6445117"/>
            <a:ext cx="1445684" cy="2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2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400" kern="1200" cap="none" spc="200">
          <a:solidFill>
            <a:srgbClr val="F0652A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00000"/>
        </a:lnSpc>
        <a:spcBef>
          <a:spcPct val="20000"/>
        </a:spcBef>
        <a:buFont typeface="Arial"/>
        <a:buChar char="•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ct val="20000"/>
        </a:spcBef>
        <a:buFont typeface="Arial"/>
        <a:buChar char="•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18049571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"/>
          <a:stretch/>
        </p:blipFill>
        <p:spPr>
          <a:xfrm>
            <a:off x="0" y="0"/>
            <a:ext cx="9144000" cy="63076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307667"/>
          </a:xfrm>
          <a:prstGeom prst="rect">
            <a:avLst/>
          </a:prstGeom>
          <a:solidFill>
            <a:srgbClr val="F0652A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155290" y="651657"/>
            <a:ext cx="6833420" cy="5596206"/>
          </a:xfrm>
        </p:spPr>
        <p:txBody>
          <a:bodyPr>
            <a:noAutofit/>
          </a:bodyPr>
          <a:lstStyle/>
          <a:p>
            <a:r>
              <a:rPr lang="en-US" sz="3600" baseline="30000" dirty="0">
                <a:solidFill>
                  <a:schemeClr val="bg1"/>
                </a:solidFill>
              </a:rPr>
              <a:t>Live online presentations</a:t>
            </a:r>
            <a:br>
              <a:rPr lang="en-US" sz="3600" baseline="30000" dirty="0">
                <a:solidFill>
                  <a:schemeClr val="bg1"/>
                </a:solidFill>
              </a:rPr>
            </a:br>
            <a:r>
              <a:rPr lang="en-US" sz="3600" baseline="30000" dirty="0">
                <a:solidFill>
                  <a:schemeClr val="bg1"/>
                </a:solidFill>
              </a:rPr>
              <a:t>helping you create a culture </a:t>
            </a:r>
            <a:br>
              <a:rPr lang="en-US" sz="3600" baseline="30000" dirty="0">
                <a:solidFill>
                  <a:schemeClr val="bg1"/>
                </a:solidFill>
              </a:rPr>
            </a:br>
            <a:r>
              <a:rPr lang="en-US" sz="3600" baseline="30000" dirty="0">
                <a:solidFill>
                  <a:schemeClr val="bg1"/>
                </a:solidFill>
              </a:rPr>
              <a:t>of a fully funded ministry</a:t>
            </a:r>
            <a:r>
              <a:rPr lang="en-US" sz="3600" baseline="30000" dirty="0" smtClean="0">
                <a:solidFill>
                  <a:schemeClr val="bg1"/>
                </a:solidFill>
              </a:rPr>
              <a:t>.</a:t>
            </a:r>
            <a:br>
              <a:rPr lang="en-US" sz="3600" baseline="30000" dirty="0" smtClean="0">
                <a:solidFill>
                  <a:schemeClr val="bg1"/>
                </a:solidFill>
              </a:rPr>
            </a:br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9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8520" y="2105082"/>
            <a:ext cx="742696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7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….and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how from childhood you have been acquainted with the sacred writings, which are able to make you wise for salvation through faith in Christ Jesus. 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All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Scripture is breathed out by God and profitable for teaching, for reproof, for correction, and for training in righteousness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baseline="300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that the man of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God</a:t>
            </a:r>
            <a:r>
              <a:rPr lang="en-US" sz="2400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may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be complete, equipped for every good work.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</p:spPr>
        <p:txBody>
          <a:bodyPr>
            <a:normAutofit/>
          </a:bodyPr>
          <a:lstStyle/>
          <a:p>
            <a:r>
              <a:rPr lang="en-US" dirty="0" smtClean="0"/>
              <a:t>2 Timothy 3:15-17 (ESV)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471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Presenter </a:t>
            </a:r>
            <a:r>
              <a:rPr lang="en-US" sz="2400" dirty="0"/>
              <a:t>Introduction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05" y="1399235"/>
            <a:ext cx="2612765" cy="39187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8520" y="5495306"/>
            <a:ext cx="7426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Scott Morton – The Navigators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18049571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"/>
          <a:stretch/>
        </p:blipFill>
        <p:spPr>
          <a:xfrm>
            <a:off x="0" y="0"/>
            <a:ext cx="9144000" cy="63076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307667"/>
          </a:xfrm>
          <a:prstGeom prst="rect">
            <a:avLst/>
          </a:prstGeom>
          <a:solidFill>
            <a:srgbClr val="F0652A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155290" y="651657"/>
            <a:ext cx="6833420" cy="5596206"/>
          </a:xfrm>
        </p:spPr>
        <p:txBody>
          <a:bodyPr>
            <a:noAutofit/>
          </a:bodyPr>
          <a:lstStyle/>
          <a:p>
            <a:r>
              <a:rPr lang="en-US" sz="3600" baseline="30000" dirty="0" smtClean="0">
                <a:solidFill>
                  <a:schemeClr val="bg1"/>
                </a:solidFill>
              </a:rPr>
              <a:t>False Theologies in Personal Support Raising (and other stuff that doesn’t work!)</a:t>
            </a:r>
            <a:r>
              <a:rPr lang="en-US" sz="3600" baseline="30000" dirty="0" smtClean="0">
                <a:solidFill>
                  <a:schemeClr val="bg1"/>
                </a:solidFill>
              </a:rPr>
              <a:t/>
            </a:r>
            <a:br>
              <a:rPr lang="en-US" sz="3600" baseline="30000" dirty="0" smtClean="0">
                <a:solidFill>
                  <a:schemeClr val="bg1"/>
                </a:solidFill>
              </a:rPr>
            </a:br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6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Handling False Theologies in Fundraising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410158" y="2375354"/>
            <a:ext cx="6319634" cy="2354963"/>
          </a:xfrm>
        </p:spPr>
        <p:txBody>
          <a:bodyPr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George Mueller gone bad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Scarcity mentality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Just work hard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It’s all about the Benjamin’s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Duty rather than a privilege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45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Other Tactics That Don’t Work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473490" y="2323102"/>
            <a:ext cx="6319634" cy="2354963"/>
          </a:xfrm>
        </p:spPr>
        <p:txBody>
          <a:bodyPr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Visibility = fundraising?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Social </a:t>
            </a:r>
            <a:r>
              <a:rPr lang="en-US" sz="3200" dirty="0"/>
              <a:t>media alone?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Narrow </a:t>
            </a:r>
            <a:r>
              <a:rPr lang="en-US" sz="3200" dirty="0"/>
              <a:t>mailing list?</a:t>
            </a:r>
          </a:p>
        </p:txBody>
      </p:sp>
    </p:spTree>
    <p:extLst>
      <p:ext uri="{BB962C8B-B14F-4D97-AF65-F5344CB8AC3E}">
        <p14:creationId xmlns:p14="http://schemas.microsoft.com/office/powerpoint/2010/main" val="18848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Coaching Basics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766409" y="2265086"/>
            <a:ext cx="7802825" cy="2354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Where are you now—data and emotions?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Where </a:t>
            </a:r>
            <a:r>
              <a:rPr lang="en-US" sz="3200" dirty="0"/>
              <a:t>do you need to be?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How </a:t>
            </a:r>
            <a:r>
              <a:rPr lang="en-US" sz="3200" dirty="0"/>
              <a:t>will you get there?</a:t>
            </a:r>
          </a:p>
        </p:txBody>
      </p:sp>
    </p:spTree>
    <p:extLst>
      <p:ext uri="{BB962C8B-B14F-4D97-AF65-F5344CB8AC3E}">
        <p14:creationId xmlns:p14="http://schemas.microsoft.com/office/powerpoint/2010/main" val="44973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Coaching Lessons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370326" y="2236264"/>
            <a:ext cx="6620323" cy="2354963"/>
          </a:xfrm>
        </p:spPr>
        <p:txBody>
          <a:bodyPr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Real issue is not the first issue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Have </a:t>
            </a:r>
            <a:r>
              <a:rPr lang="en-US" sz="3200" dirty="0"/>
              <a:t>a plan but be flexible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Don’t </a:t>
            </a:r>
            <a:r>
              <a:rPr lang="en-US" sz="3200" dirty="0"/>
              <a:t>close without the </a:t>
            </a:r>
            <a:r>
              <a:rPr lang="en-US" sz="3200" dirty="0" smtClean="0"/>
              <a:t>Bible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74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Conclusion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291948" y="2445272"/>
            <a:ext cx="6620323" cy="2354963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The twelve were with Him, and </a:t>
            </a:r>
            <a:r>
              <a:rPr lang="en-US" sz="2400" spc="200" dirty="0" smtClean="0">
                <a:solidFill>
                  <a:srgbClr val="F0652A"/>
                </a:solidFill>
                <a:ea typeface="+mj-ea"/>
                <a:cs typeface="+mj-cs"/>
              </a:rPr>
              <a:t>also</a:t>
            </a:r>
            <a:r>
              <a:rPr lang="en-US" sz="2400" dirty="0" smtClean="0"/>
              <a:t> </a:t>
            </a:r>
            <a:r>
              <a:rPr lang="en-US" sz="2400" dirty="0"/>
              <a:t>some women who had been </a:t>
            </a:r>
            <a:r>
              <a:rPr lang="en-US" sz="2400" spc="200" dirty="0" smtClean="0">
                <a:solidFill>
                  <a:srgbClr val="F0652A"/>
                </a:solidFill>
                <a:ea typeface="+mj-ea"/>
                <a:cs typeface="+mj-cs"/>
              </a:rPr>
              <a:t>healed</a:t>
            </a:r>
            <a:r>
              <a:rPr lang="en-US" sz="2400" dirty="0" smtClean="0"/>
              <a:t> </a:t>
            </a:r>
            <a:r>
              <a:rPr lang="en-US" sz="2400" dirty="0"/>
              <a:t>of evil spirits and sicknesses: Mary who was called Magdalene, from whom seven demons had gone out, and Joanna the wife of </a:t>
            </a:r>
            <a:r>
              <a:rPr lang="en-US" sz="2400" dirty="0" err="1"/>
              <a:t>Chuza</a:t>
            </a:r>
            <a:r>
              <a:rPr lang="en-US" sz="2400" dirty="0"/>
              <a:t>, Herod’s steward, and Susanna, and </a:t>
            </a:r>
            <a:r>
              <a:rPr lang="en-US" sz="2400" spc="200" dirty="0" smtClean="0">
                <a:solidFill>
                  <a:srgbClr val="F0652A"/>
                </a:solidFill>
                <a:ea typeface="+mj-ea"/>
                <a:cs typeface="+mj-cs"/>
              </a:rPr>
              <a:t>many </a:t>
            </a:r>
            <a:r>
              <a:rPr lang="en-US" sz="2400" dirty="0" smtClean="0"/>
              <a:t>others </a:t>
            </a:r>
            <a:r>
              <a:rPr lang="en-US" sz="2400" dirty="0"/>
              <a:t>who were contributing to their support out of </a:t>
            </a:r>
            <a:r>
              <a:rPr lang="en-US" sz="2400" dirty="0" smtClean="0"/>
              <a:t>their </a:t>
            </a:r>
            <a:r>
              <a:rPr lang="en-US" sz="2400" spc="200" dirty="0" smtClean="0">
                <a:solidFill>
                  <a:srgbClr val="F0652A"/>
                </a:solidFill>
                <a:ea typeface="+mj-ea"/>
                <a:cs typeface="+mj-cs"/>
              </a:rPr>
              <a:t>private means</a:t>
            </a:r>
            <a:r>
              <a:rPr lang="en-US" sz="2400" dirty="0" smtClean="0"/>
              <a:t>.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Luke 8:1-3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84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For More Help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291948" y="2223201"/>
            <a:ext cx="6620323" cy="2354963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To find more resources by Scott Morton visit</a:t>
            </a:r>
          </a:p>
          <a:p>
            <a:pPr algn="ctr"/>
            <a:r>
              <a:rPr lang="en-US" sz="3200" spc="200" dirty="0" err="1" smtClean="0">
                <a:solidFill>
                  <a:srgbClr val="F0652A"/>
                </a:solidFill>
                <a:ea typeface="+mj-ea"/>
                <a:cs typeface="+mj-cs"/>
              </a:rPr>
              <a:t>www.scottmorton.net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52014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18049571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"/>
          <a:stretch/>
        </p:blipFill>
        <p:spPr>
          <a:xfrm>
            <a:off x="0" y="0"/>
            <a:ext cx="9144000" cy="63076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307667"/>
          </a:xfrm>
          <a:prstGeom prst="rect">
            <a:avLst/>
          </a:prstGeom>
          <a:solidFill>
            <a:srgbClr val="F0652A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155290" y="701085"/>
            <a:ext cx="6833420" cy="5596206"/>
          </a:xfrm>
        </p:spPr>
        <p:txBody>
          <a:bodyPr>
            <a:noAutofit/>
          </a:bodyPr>
          <a:lstStyle/>
          <a:p>
            <a:r>
              <a:rPr lang="en-US" sz="8000" baseline="30000" dirty="0" smtClean="0">
                <a:solidFill>
                  <a:schemeClr val="bg1"/>
                </a:solidFill>
              </a:rPr>
              <a:t>Q&amp;A</a:t>
            </a:r>
            <a:r>
              <a:rPr lang="en-US" sz="3600" baseline="30000" dirty="0" smtClean="0">
                <a:solidFill>
                  <a:schemeClr val="bg1"/>
                </a:solidFill>
              </a:rPr>
              <a:t/>
            </a:r>
            <a:br>
              <a:rPr lang="en-US" sz="3600" baseline="30000" dirty="0" smtClean="0">
                <a:solidFill>
                  <a:schemeClr val="bg1"/>
                </a:solidFill>
              </a:rPr>
            </a:br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Moderator </a:t>
            </a:r>
            <a:r>
              <a:rPr lang="en-US" sz="2400" dirty="0"/>
              <a:t>Introduction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58520" y="5495306"/>
            <a:ext cx="7426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Aaron J. Babyar – SRS Managing Director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50" y="1441621"/>
            <a:ext cx="2660300" cy="389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085615" y="1447061"/>
            <a:ext cx="4361921" cy="4207480"/>
          </a:xfrm>
        </p:spPr>
        <p:txBody>
          <a:bodyPr>
            <a:normAutofit fontScale="70000" lnSpcReduction="20000"/>
          </a:bodyPr>
          <a:lstStyle/>
          <a:p>
            <a:pPr algn="ctr"/>
            <a:endParaRPr lang="en-US" sz="1500" b="1" dirty="0" smtClean="0"/>
          </a:p>
          <a:p>
            <a:pPr algn="ctr"/>
            <a:endParaRPr lang="en-US" sz="1500" b="1" dirty="0"/>
          </a:p>
          <a:p>
            <a:pPr algn="ctr"/>
            <a:endParaRPr lang="en-US" sz="1500" b="1" dirty="0" smtClean="0"/>
          </a:p>
          <a:p>
            <a:endParaRPr lang="en-US" sz="1500" b="1" dirty="0"/>
          </a:p>
          <a:p>
            <a:pPr algn="ctr"/>
            <a:r>
              <a:rPr lang="en-US" sz="2800" dirty="0" smtClean="0"/>
              <a:t>Join us next month on </a:t>
            </a:r>
          </a:p>
          <a:p>
            <a:pPr algn="ctr"/>
            <a:r>
              <a:rPr lang="en-US" sz="2800" dirty="0" smtClean="0"/>
              <a:t>July 28 </a:t>
            </a:r>
            <a:r>
              <a:rPr lang="en-US" sz="2800" dirty="0" smtClean="0"/>
              <a:t>@1pm CST 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Betty Barnett</a:t>
            </a:r>
            <a:endParaRPr lang="en-US" sz="2800" b="1" dirty="0" smtClean="0"/>
          </a:p>
          <a:p>
            <a:pPr algn="ctr"/>
            <a:r>
              <a:rPr lang="en-US" sz="2800" dirty="0" smtClean="0"/>
              <a:t>     - </a:t>
            </a:r>
            <a:r>
              <a:rPr lang="en-US" sz="2800" dirty="0" smtClean="0"/>
              <a:t>Youth With A Mission</a:t>
            </a:r>
            <a:endParaRPr lang="en-US" sz="2800" dirty="0" smtClean="0"/>
          </a:p>
          <a:p>
            <a:pPr algn="ctr"/>
            <a:r>
              <a:rPr lang="en-US" sz="2800" dirty="0" smtClean="0"/>
              <a:t>- Author of </a:t>
            </a:r>
            <a:r>
              <a:rPr lang="en-US" sz="2800" i="1" dirty="0" smtClean="0"/>
              <a:t>Friend Raising: Building a Missionary Support Team That Lasts</a:t>
            </a:r>
            <a:endParaRPr lang="en-US" sz="2800" i="1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Topic: </a:t>
            </a:r>
            <a:r>
              <a:rPr lang="en-US" sz="2800" i="1" dirty="0" smtClean="0">
                <a:solidFill>
                  <a:srgbClr val="FF6600"/>
                </a:solidFill>
              </a:rPr>
              <a:t>How to Form Lifelong Relationships with Your Support Team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</p:spPr>
        <p:txBody>
          <a:bodyPr>
            <a:normAutofit/>
          </a:bodyPr>
          <a:lstStyle/>
          <a:p>
            <a:r>
              <a:rPr lang="en-US" dirty="0" smtClean="0"/>
              <a:t>Closing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8" y="1930390"/>
            <a:ext cx="3151197" cy="33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8520" y="2340216"/>
            <a:ext cx="742696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SRS Vision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7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We want to flood the nations with 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piritually healthy,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Vision-driven,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Fully funded Great Commission workers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720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1582340"/>
            <a:ext cx="742696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Our Goal</a:t>
            </a:r>
          </a:p>
          <a:p>
            <a:endParaRPr lang="en-US" sz="7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SRS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provides solutions to help your staff overcome obstacles, maintain a God-centered perspective, and apply proven strategies to personal support raising. 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We want to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help you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create a culture of a fully funded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ministry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for: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															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Recruits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New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Veteran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Support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raising trainers and coaches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435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8520" y="1775340"/>
            <a:ext cx="742696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Ongoing Benefits of the SRS Network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7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7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Monthly Webinars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Training for you as facilitators (SRS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Conference: Oct.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20-22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Opportunity to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utilize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SRS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Bootcamp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curriculum</a:t>
            </a:r>
          </a:p>
          <a:p>
            <a:pPr algn="ctr"/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Coming Soon:</a:t>
            </a:r>
          </a:p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Upcoming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online prep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with 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articipant progress tracking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Catapult Series</a:t>
            </a:r>
          </a:p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Past Webinar Library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Audit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survey</a:t>
            </a:r>
          </a:p>
          <a:p>
            <a:pPr algn="ctr"/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12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216375" y="2597974"/>
            <a:ext cx="6720084" cy="3869519"/>
          </a:xfrm>
        </p:spPr>
        <p:txBody>
          <a:bodyPr>
            <a:normAutofit/>
          </a:bodyPr>
          <a:lstStyle/>
          <a:p>
            <a:pPr algn="ctr"/>
            <a:endParaRPr lang="en-US" sz="1500" b="1" dirty="0" smtClean="0"/>
          </a:p>
          <a:p>
            <a:pPr algn="ctr"/>
            <a:endParaRPr lang="en-US" sz="2800" b="1" dirty="0"/>
          </a:p>
          <a:p>
            <a:pPr algn="ctr"/>
            <a:r>
              <a:rPr lang="en-US" sz="3200" b="1" dirty="0" smtClean="0"/>
              <a:t>SRS </a:t>
            </a:r>
            <a:r>
              <a:rPr lang="en-US" sz="3200" b="1" dirty="0" smtClean="0"/>
              <a:t>Network Conference — Oct. </a:t>
            </a:r>
            <a:r>
              <a:rPr lang="en-US" sz="3200" b="1" dirty="0" smtClean="0"/>
              <a:t>20-22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400" dirty="0" smtClean="0"/>
              <a:t>*If you would like to certify more facilitators, there will be a public </a:t>
            </a:r>
            <a:r>
              <a:rPr lang="en-US" sz="2400" dirty="0" err="1" smtClean="0"/>
              <a:t>Bootcamp</a:t>
            </a:r>
            <a:r>
              <a:rPr lang="en-US" sz="2400" dirty="0" smtClean="0"/>
              <a:t> immediately preceding the National Conference. There will also be an SRS Certified Facilitator Training track during the conference.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 algn="ctr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</p:spPr>
        <p:txBody>
          <a:bodyPr>
            <a:normAutofit/>
          </a:bodyPr>
          <a:lstStyle/>
          <a:p>
            <a:r>
              <a:rPr lang="en-US" dirty="0" smtClean="0"/>
              <a:t>Stop and Mark Your Calendar!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77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268627" y="2323650"/>
            <a:ext cx="6720084" cy="3869519"/>
          </a:xfrm>
        </p:spPr>
        <p:txBody>
          <a:bodyPr>
            <a:normAutofit/>
          </a:bodyPr>
          <a:lstStyle/>
          <a:p>
            <a:pPr algn="ctr"/>
            <a:endParaRPr lang="en-US" sz="1500" b="1" dirty="0" smtClean="0"/>
          </a:p>
          <a:p>
            <a:pPr algn="ctr"/>
            <a:endParaRPr lang="en-US" sz="1500" b="1" dirty="0"/>
          </a:p>
          <a:p>
            <a:pPr algn="ctr"/>
            <a:endParaRPr lang="en-US" sz="1500" b="1" dirty="0" smtClean="0"/>
          </a:p>
          <a:p>
            <a:endParaRPr lang="en-US" sz="1500" b="1" dirty="0"/>
          </a:p>
          <a:p>
            <a:pPr algn="ctr"/>
            <a:r>
              <a:rPr lang="en-US" sz="3200" b="1" dirty="0" smtClean="0"/>
              <a:t>Last Tuesday of each month 1 p.m. </a:t>
            </a:r>
            <a:r>
              <a:rPr lang="en-US" sz="3200" b="1" dirty="0" smtClean="0"/>
              <a:t>CST</a:t>
            </a:r>
          </a:p>
          <a:p>
            <a:pPr algn="ctr"/>
            <a:endParaRPr lang="en-US" sz="2800" b="1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Please create a recurring event in your calendar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You’ll receive an email invite monthly, please plan to ACCEPT it each time</a:t>
            </a:r>
          </a:p>
          <a:p>
            <a:endParaRPr lang="en-US" dirty="0" smtClean="0"/>
          </a:p>
          <a:p>
            <a:pPr marL="342900" indent="-342900" algn="ctr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</p:spPr>
        <p:txBody>
          <a:bodyPr>
            <a:normAutofit/>
          </a:bodyPr>
          <a:lstStyle/>
          <a:p>
            <a:r>
              <a:rPr lang="en-US" dirty="0" smtClean="0"/>
              <a:t>Stop and Mark Your Calendar!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04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18049571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"/>
          <a:stretch/>
        </p:blipFill>
        <p:spPr>
          <a:xfrm>
            <a:off x="0" y="0"/>
            <a:ext cx="9144000" cy="63076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307667"/>
          </a:xfrm>
          <a:prstGeom prst="rect">
            <a:avLst/>
          </a:prstGeom>
          <a:solidFill>
            <a:srgbClr val="F0652A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155290" y="701085"/>
            <a:ext cx="6833420" cy="5596206"/>
          </a:xfrm>
        </p:spPr>
        <p:txBody>
          <a:bodyPr>
            <a:noAutofit/>
          </a:bodyPr>
          <a:lstStyle/>
          <a:p>
            <a:r>
              <a:rPr lang="en-US" sz="8000" baseline="30000" dirty="0" smtClean="0">
                <a:solidFill>
                  <a:schemeClr val="bg1"/>
                </a:solidFill>
              </a:rPr>
              <a:t>Prayer</a:t>
            </a:r>
            <a:r>
              <a:rPr lang="en-US" sz="3600" baseline="30000" dirty="0" smtClean="0">
                <a:solidFill>
                  <a:schemeClr val="bg1"/>
                </a:solidFill>
              </a:rPr>
              <a:t/>
            </a:r>
            <a:br>
              <a:rPr lang="en-US" sz="3600" baseline="30000" dirty="0" smtClean="0">
                <a:solidFill>
                  <a:schemeClr val="bg1"/>
                </a:solidFill>
              </a:rPr>
            </a:br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8520" y="2549218"/>
            <a:ext cx="7426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</a:rPr>
              <a:t>During the presentation, please submit your questions for the upcoming Q&amp;A time</a:t>
            </a:r>
          </a:p>
          <a:p>
            <a:pPr algn="ctr"/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</p:spPr>
        <p:txBody>
          <a:bodyPr>
            <a:normAutofit/>
          </a:bodyPr>
          <a:lstStyle/>
          <a:p>
            <a:r>
              <a:rPr lang="en-US" dirty="0" smtClean="0"/>
              <a:t>Questions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152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17685</TotalTime>
  <Words>475</Words>
  <Application>Microsoft Office PowerPoint</Application>
  <PresentationFormat>On-screen Show (4:3)</PresentationFormat>
  <Paragraphs>124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8_Office Theme</vt:lpstr>
      <vt:lpstr>Live online presentations helping you create a culture  of a fully funded ministry. </vt:lpstr>
      <vt:lpstr>Moderator Introduction</vt:lpstr>
      <vt:lpstr>Introduction</vt:lpstr>
      <vt:lpstr>Introduction</vt:lpstr>
      <vt:lpstr>Introduction</vt:lpstr>
      <vt:lpstr>Stop and Mark Your Calendar!</vt:lpstr>
      <vt:lpstr>Stop and Mark Your Calendar!</vt:lpstr>
      <vt:lpstr>Prayer </vt:lpstr>
      <vt:lpstr>Questions</vt:lpstr>
      <vt:lpstr>2 Timothy 3:15-17 (ESV)</vt:lpstr>
      <vt:lpstr>Presenter Introduction</vt:lpstr>
      <vt:lpstr>False Theologies in Personal Support Raising (and other stuff that doesn’t work!) </vt:lpstr>
      <vt:lpstr>Handling False Theologies in Fundraising</vt:lpstr>
      <vt:lpstr>Other Tactics That Don’t Work</vt:lpstr>
      <vt:lpstr>Coaching Basics</vt:lpstr>
      <vt:lpstr>Coaching Lessons</vt:lpstr>
      <vt:lpstr>Conclusion</vt:lpstr>
      <vt:lpstr>For More Help</vt:lpstr>
      <vt:lpstr>Q&amp;A </vt:lpstr>
      <vt:lpstr>Closing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Creative Genius</dc:creator>
  <cp:keywords/>
  <dc:description/>
  <cp:lastModifiedBy>KaylaPaine</cp:lastModifiedBy>
  <cp:revision>494</cp:revision>
  <cp:lastPrinted>2014-05-01T21:21:01Z</cp:lastPrinted>
  <dcterms:created xsi:type="dcterms:W3CDTF">2014-03-03T22:15:11Z</dcterms:created>
  <dcterms:modified xsi:type="dcterms:W3CDTF">2015-06-30T16:51:12Z</dcterms:modified>
  <cp:category/>
</cp:coreProperties>
</file>