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41"/>
  </p:notesMasterIdLst>
  <p:handoutMasterIdLst>
    <p:handoutMasterId r:id="rId42"/>
  </p:handoutMasterIdLst>
  <p:sldIdLst>
    <p:sldId id="416" r:id="rId2"/>
    <p:sldId id="519" r:id="rId3"/>
    <p:sldId id="520" r:id="rId4"/>
    <p:sldId id="523" r:id="rId5"/>
    <p:sldId id="524" r:id="rId6"/>
    <p:sldId id="572" r:id="rId7"/>
    <p:sldId id="527" r:id="rId8"/>
    <p:sldId id="522" r:id="rId9"/>
    <p:sldId id="528" r:id="rId10"/>
    <p:sldId id="529" r:id="rId11"/>
    <p:sldId id="571" r:id="rId12"/>
    <p:sldId id="573" r:id="rId13"/>
    <p:sldId id="577" r:id="rId14"/>
    <p:sldId id="578" r:id="rId15"/>
    <p:sldId id="574" r:id="rId16"/>
    <p:sldId id="579" r:id="rId17"/>
    <p:sldId id="580" r:id="rId18"/>
    <p:sldId id="581" r:id="rId19"/>
    <p:sldId id="582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1" r:id="rId28"/>
    <p:sldId id="593" r:id="rId29"/>
    <p:sldId id="596" r:id="rId30"/>
    <p:sldId id="594" r:id="rId31"/>
    <p:sldId id="597" r:id="rId32"/>
    <p:sldId id="598" r:id="rId33"/>
    <p:sldId id="599" r:id="rId34"/>
    <p:sldId id="600" r:id="rId35"/>
    <p:sldId id="601" r:id="rId36"/>
    <p:sldId id="602" r:id="rId37"/>
    <p:sldId id="603" r:id="rId38"/>
    <p:sldId id="513" r:id="rId39"/>
    <p:sldId id="530" r:id="rId40"/>
  </p:sldIdLst>
  <p:sldSz cx="9144000" cy="6858000" type="screen4x3"/>
  <p:notesSz cx="70104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AD229F0-95CA-2D4C-9DBE-CBD0ACC14646}">
          <p14:sldIdLst>
            <p14:sldId id="416"/>
            <p14:sldId id="519"/>
            <p14:sldId id="520"/>
            <p14:sldId id="523"/>
            <p14:sldId id="524"/>
            <p14:sldId id="572"/>
            <p14:sldId id="527"/>
            <p14:sldId id="522"/>
            <p14:sldId id="528"/>
            <p14:sldId id="529"/>
            <p14:sldId id="571"/>
            <p14:sldId id="573"/>
            <p14:sldId id="577"/>
            <p14:sldId id="578"/>
            <p14:sldId id="574"/>
            <p14:sldId id="579"/>
            <p14:sldId id="580"/>
            <p14:sldId id="581"/>
            <p14:sldId id="582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3"/>
            <p14:sldId id="596"/>
            <p14:sldId id="594"/>
            <p14:sldId id="597"/>
            <p14:sldId id="598"/>
            <p14:sldId id="599"/>
            <p14:sldId id="600"/>
            <p14:sldId id="601"/>
            <p14:sldId id="602"/>
            <p14:sldId id="603"/>
            <p14:sldId id="513"/>
            <p14:sldId id="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D35"/>
    <a:srgbClr val="DB5616"/>
    <a:srgbClr val="FFBD49"/>
    <a:srgbClr val="373737"/>
    <a:srgbClr val="2F9742"/>
    <a:srgbClr val="DE5D25"/>
    <a:srgbClr val="E54E5A"/>
    <a:srgbClr val="FCDED1"/>
    <a:srgbClr val="7C519D"/>
    <a:srgbClr val="65B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0" autoAdjust="0"/>
    <p:restoredTop sz="99915" autoAdjust="0"/>
  </p:normalViewPr>
  <p:slideViewPr>
    <p:cSldViewPr snapToGrid="0"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3392" y="-120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7EDFE0CD-AEE1-CA48-AE36-60ECDE5C00E4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4BBD4ECF-9508-4D47-9B3F-B3D52C6E3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0F3FF3FE-3803-944C-976F-5F54614945EF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250EB1E1-E372-2244-B077-83AB49762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1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0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5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2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7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5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0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0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8634" y="954099"/>
            <a:ext cx="1487124" cy="5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130054"/>
            <a:ext cx="3195544" cy="31954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5290" y="414540"/>
            <a:ext cx="6833420" cy="5461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662304" y="1605518"/>
            <a:ext cx="5024495" cy="42440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7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6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F669DC-8BBF-4BE2-9130-17AF8C91AF5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5CA33F-3D97-4919-9A45-1BC6A9A2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2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emf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90" y="1605519"/>
            <a:ext cx="6833420" cy="45206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3942" y="6480263"/>
            <a:ext cx="1192649" cy="182880"/>
            <a:chOff x="385237" y="6480263"/>
            <a:chExt cx="1192649" cy="182880"/>
          </a:xfrm>
        </p:grpSpPr>
        <p:pic>
          <p:nvPicPr>
            <p:cNvPr id="6" name="Picture 5" descr="box-1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37" y="6480263"/>
              <a:ext cx="182880" cy="182880"/>
            </a:xfrm>
            <a:prstGeom prst="rect">
              <a:avLst/>
            </a:prstGeom>
          </p:spPr>
        </p:pic>
        <p:pic>
          <p:nvPicPr>
            <p:cNvPr id="28" name="Picture 27" descr="green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850" y="6480263"/>
              <a:ext cx="182880" cy="182880"/>
            </a:xfrm>
            <a:prstGeom prst="rect">
              <a:avLst/>
            </a:prstGeom>
          </p:spPr>
        </p:pic>
        <p:pic>
          <p:nvPicPr>
            <p:cNvPr id="7" name="Picture 6" descr="blue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85" y="6480263"/>
              <a:ext cx="182880" cy="182880"/>
            </a:xfrm>
            <a:prstGeom prst="rect">
              <a:avLst/>
            </a:prstGeom>
          </p:spPr>
        </p:pic>
        <p:pic>
          <p:nvPicPr>
            <p:cNvPr id="8" name="Picture 7" descr="purpl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006" y="6480263"/>
              <a:ext cx="182880" cy="182880"/>
            </a:xfrm>
            <a:prstGeom prst="rect">
              <a:avLst/>
            </a:prstGeom>
          </p:spPr>
        </p:pic>
      </p:grpSp>
      <p:pic>
        <p:nvPicPr>
          <p:cNvPr id="16" name="Picture 15" descr="dot_lin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6271160"/>
            <a:ext cx="9144000" cy="52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279900" y="1100667"/>
            <a:ext cx="584200" cy="10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01000" y="6452692"/>
            <a:ext cx="869950" cy="2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2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400" kern="1200" cap="none" spc="200">
          <a:solidFill>
            <a:srgbClr val="F0652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aseline="30000" smtClean="0">
                <a:solidFill>
                  <a:schemeClr val="bg1"/>
                </a:solidFill>
              </a:rPr>
              <a:t>Live online presentations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r>
              <a:rPr lang="en-US" sz="3600" baseline="30000" smtClean="0">
                <a:solidFill>
                  <a:schemeClr val="bg1"/>
                </a:solidFill>
              </a:rPr>
              <a:t>helping you create a culture 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r>
              <a:rPr lang="en-US" sz="3600" baseline="30000" smtClean="0">
                <a:solidFill>
                  <a:schemeClr val="bg1"/>
                </a:solidFill>
              </a:rPr>
              <a:t>of a fully funded ministry.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Presenter Introduction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520" y="5303543"/>
            <a:ext cx="742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Donna Wilson —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InterVarsity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68" y="1712526"/>
            <a:ext cx="4762522" cy="31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aseline="30000" dirty="0" smtClean="0">
                <a:solidFill>
                  <a:schemeClr val="bg1"/>
                </a:solidFill>
              </a:rPr>
              <a:t>Male and Female Differences</a:t>
            </a:r>
          </a:p>
          <a:p>
            <a:r>
              <a:rPr lang="en-US" sz="3600" baseline="30000" dirty="0" smtClean="0">
                <a:solidFill>
                  <a:schemeClr val="bg1"/>
                </a:solidFill>
              </a:rPr>
              <a:t>In Support Raising</a:t>
            </a:r>
            <a:r>
              <a:rPr lang="en-US" sz="3600" baseline="30000" dirty="0" smtClean="0">
                <a:solidFill>
                  <a:schemeClr val="bg1"/>
                </a:solidFill>
              </a:rPr>
              <a:t/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 Story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1054791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Historical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context for the development of standard fundraising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practices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 Story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2580" y="1664393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Historical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context for the development of standard fundraising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practices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Reinventing Fundraising: Realizing the Potential of Women’s Philanthropy </a:t>
            </a:r>
            <a:br>
              <a:rPr lang="en-US" sz="28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by Sondra Shaw and Martha Taylor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 Story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2579" y="247481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Differences in relationship expectations for men and women</a:t>
            </a: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461669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lvl="0" indent="-514350" algn="l">
              <a:buFont typeface="+mj-lt"/>
              <a:buAutoNum type="arabicPeriod" startAt="2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Gender difference in self-perception and cultural socialization that impact emotional responses in support raising </a:t>
            </a: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675855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lvl="0" indent="-514350" algn="l">
              <a:buFont typeface="+mj-lt"/>
              <a:buAutoNum type="arabicPeriod" startAt="2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Gender difference in self-perception and cultural socialization that impact emotional responses in support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raising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Self Doubt vs. Shame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78457" y="894160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lvl="0" indent="-514350" algn="l">
              <a:buFont typeface="+mj-lt"/>
              <a:buAutoNum type="arabicPeriod" startAt="2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Gender difference in self-perception and cultural socialization that impact emotional responses in support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raising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Self Doubt vs. Shame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Fear of Self Promotion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890029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 startAt="3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Differences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 how women and men view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giving</a:t>
            </a:r>
          </a:p>
          <a:p>
            <a:pPr lvl="0" algn="l"/>
            <a:endParaRPr lang="en-US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algn="l"/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	Six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“C’s” of Women’s Giving </a:t>
            </a:r>
            <a:br>
              <a:rPr lang="en-US" sz="28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Reinventing Fundraising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 Shaw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Taylor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514350" indent="-514350" algn="l">
              <a:buAutoNum type="arabicPeriod" startAt="3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Moderator 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8520" y="5495306"/>
            <a:ext cx="742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Aaron J. Babyar – SRS Managing Director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14" y="1554480"/>
            <a:ext cx="2439572" cy="36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9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247478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 startAt="3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Differences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 how women and men view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giving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Change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461668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 startAt="3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Differences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 how women and men view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giving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Change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Create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675857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 startAt="3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Differences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 how women and men view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giving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Change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Create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Connection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890042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 startAt="3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Differences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 how women and men view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giving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Change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Create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Connection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Commitment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1104229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 startAt="3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Differences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 how women and men view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giving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Change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Create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Connection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Commitment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Collaboration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1318418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 startAt="3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Differences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 how women and men view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giving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Change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Create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Connection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Commitment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Collaboration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Celebration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445193"/>
            <a:ext cx="7843233" cy="575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Differences in cultural and theological understandings about the roles of men and women in the Christian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world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Limitations applied to women in spiritual leadership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1021844"/>
            <a:ext cx="7843233" cy="575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Differences in cultural and theological understandings about the roles of men and women in the Christian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world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Limitations applied to women in spiritual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leadership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Role expectations for women and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mothers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1598495"/>
            <a:ext cx="7843233" cy="575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Differences in cultural and theological understandings about the roles of men and women in the Christian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world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Limitations applied to women in spiritual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leadership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Role expectations for women and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mothers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Support raising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 a hierarchical and patriarchal church context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2166910"/>
            <a:ext cx="7843233" cy="575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Differences in cultural and theological understandings about the roles of men and women in the Christian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world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Limitations applied to women in spiritual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leadership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Role expectations for women and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mothers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Support raising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 a hierarchical and patriarchal church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context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Support raising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 patriarchal organizational structures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7229" y="2388113"/>
            <a:ext cx="742696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SRS Vision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We want to flood the nations with 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piritually healthy,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Vision-driven,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Fully funded Great Commission workers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55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2743560"/>
            <a:ext cx="7843233" cy="575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Differences in cultural and theological understandings about the roles of men and women in the Christian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world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Limitations applied to women in spiritual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leadership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Role expectations for women and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mothers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Support raising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 a hierarchical and patriarchal church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context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Support raising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 patriarchal organizational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structures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Suspicion or discomfort with cross-gender relationships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49769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Ask questions and listen</a:t>
            </a: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Coaching Women for Success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675849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Ask questions and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listen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Encourage honesty and thoughtful reflection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Coaching Women for Success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1318404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Ask questions and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listen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Encourage honesty and thoughtful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reflection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Inspire women to act confidently in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support raising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Coaching Women for Success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1746774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Ask questions and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listen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Encourage honesty and thoughtful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reflection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Inspire women to act confidently in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support raising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Coach women to engage as a professional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Coaching Women for Success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2175150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Ask questions and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listen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Encourage honesty and thoughtful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reflection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Inspire women to act confidently in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support raising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Coach women to engage as a professional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Assist women in planning their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Coaching Women for Success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2595276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Ask questions and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listen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Encourage honesty and thoughtful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reflection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Inspire women to act confidently in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support raising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Coach women to engage as a professional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Assist women in planning their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Encourage women to do their homework on theological issues around gender roles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Coaching Women for Success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2579" y="3023644"/>
            <a:ext cx="7843233" cy="467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Ask questions and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listen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Encourage honesty and thoughtful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reflection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Inspire women to act confidently in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support raising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Coach women to engage as a professional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Assist women in planning their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Encourage women to do their homework on theological issues around gender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roles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Empower the women you coach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580" y="651122"/>
            <a:ext cx="7843234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Coaching Women for Success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Managing Yourself During Support Raising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9224" y="2287960"/>
            <a:ext cx="6833420" cy="371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romanUcPeriod"/>
            </a:pPr>
            <a:endParaRPr lang="en-US" sz="2000" spc="0" dirty="0" smtClean="0">
              <a:latin typeface="+mn-lt"/>
            </a:endParaRPr>
          </a:p>
          <a:p>
            <a:pPr marL="514350" indent="-514350" algn="l">
              <a:buAutoNum type="romanUcPeriod"/>
            </a:pPr>
            <a:endParaRPr lang="en-US" sz="2000" spc="0" dirty="0"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Checking on Team Support levels</a:t>
            </a:r>
          </a:p>
          <a:p>
            <a:pPr algn="l"/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Staff reporting on support maintenance time</a:t>
            </a:r>
          </a:p>
          <a:p>
            <a:pPr marL="514350" indent="-514350" algn="l">
              <a:buAutoNum type="romanUcPeriod"/>
            </a:pP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Allocating time for SMD</a:t>
            </a:r>
          </a:p>
          <a:p>
            <a:pPr marL="514350" indent="-514350" algn="l">
              <a:buAutoNum type="romanUcPeriod"/>
            </a:pP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Share staff experiences</a:t>
            </a: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algn="l"/>
            <a:endParaRPr lang="en-US" sz="2000" spc="0" dirty="0" smtClean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 smtClean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marL="514350" indent="-514350" algn="l">
              <a:buAutoNum type="romanUcPeriod"/>
            </a:pPr>
            <a:endParaRPr lang="en-US" sz="2000" spc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480" y="1724496"/>
            <a:ext cx="711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As Leaders and Support Trainers – What to Secure and Establish</a:t>
            </a:r>
          </a:p>
        </p:txBody>
      </p:sp>
      <p:pic>
        <p:nvPicPr>
          <p:cNvPr id="7" name="Picture 6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0"/>
            <a:ext cx="9144000" cy="63076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4719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4"/>
          <p:cNvSpPr txBox="1">
            <a:spLocks/>
          </p:cNvSpPr>
          <p:nvPr/>
        </p:nvSpPr>
        <p:spPr>
          <a:xfrm>
            <a:off x="1155290" y="696366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aseline="30000" dirty="0" smtClean="0">
                <a:solidFill>
                  <a:schemeClr val="bg1"/>
                </a:solidFill>
              </a:rPr>
              <a:t>Q&amp;A</a:t>
            </a:r>
            <a:r>
              <a:rPr lang="en-US" sz="3600" baseline="30000" dirty="0" smtClean="0">
                <a:solidFill>
                  <a:schemeClr val="bg1"/>
                </a:solidFill>
              </a:rPr>
              <a:t/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41" y="2277252"/>
            <a:ext cx="2982606" cy="2982606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2891302" y="5096112"/>
            <a:ext cx="3457597" cy="13269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4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endParaRPr lang="en-US" sz="3600" b="1" dirty="0" smtClean="0"/>
          </a:p>
          <a:p>
            <a:pPr algn="ctr"/>
            <a:r>
              <a:rPr lang="en-US" sz="3600" dirty="0" smtClean="0"/>
              <a:t>Tim Casteel</a:t>
            </a:r>
            <a:endParaRPr lang="en-US" sz="3600" dirty="0" smtClean="0"/>
          </a:p>
          <a:p>
            <a:pPr algn="ctr"/>
            <a:r>
              <a:rPr lang="en-US" sz="3600" i="1" dirty="0" smtClean="0"/>
              <a:t>Campus Crusade for Christ</a:t>
            </a:r>
            <a:endParaRPr lang="en-US" sz="3600" i="1" dirty="0" smtClean="0"/>
          </a:p>
          <a:p>
            <a:pPr algn="ctr"/>
            <a:endParaRPr lang="en-US" sz="2400" dirty="0" smtClean="0"/>
          </a:p>
          <a:p>
            <a:pPr algn="ctr"/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Closing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46054" y="568045"/>
            <a:ext cx="8051180" cy="23767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endParaRPr lang="en-US" sz="3600" b="1" dirty="0" smtClean="0"/>
          </a:p>
          <a:p>
            <a:pPr algn="ctr"/>
            <a:r>
              <a:rPr lang="en-US" sz="2800" dirty="0" smtClean="0"/>
              <a:t>Join us next month: </a:t>
            </a:r>
            <a:r>
              <a:rPr lang="en-US" sz="2800" dirty="0" smtClean="0"/>
              <a:t>April 25 </a:t>
            </a:r>
            <a:r>
              <a:rPr lang="en-US" sz="2800" dirty="0" smtClean="0"/>
              <a:t>at 1 p.m. CST </a:t>
            </a:r>
          </a:p>
          <a:p>
            <a:pPr algn="ctr"/>
            <a:endParaRPr lang="en-US" sz="2400" dirty="0" smtClean="0"/>
          </a:p>
          <a:p>
            <a:pPr algn="ctr"/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800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82340"/>
            <a:ext cx="7426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Our Goal</a:t>
            </a:r>
          </a:p>
          <a:p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SRS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provides solutions to help your staff overcome obstacles, maintain a God-centered perspective, and apply proven strategies to personal support raising. 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We want 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help you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create a culture of a fully funded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ministry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for: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Recruits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New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Veteran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Support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raising trainers and coaches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5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936" y="1925924"/>
            <a:ext cx="672596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Ongoing Benefits of the SRS Network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Monthly 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Opportunity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utilize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SRS Bootcamp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Audit Survey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Catapult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Training for you as facilitators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Facilitator’s Training April 19-20 in 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    Ft. Lauderdale, FL </a:t>
            </a: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3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60" y="528035"/>
            <a:ext cx="9281921" cy="52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9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Stop and Mark Your Calendar!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68627" y="2323650"/>
            <a:ext cx="6720084" cy="38695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pPr algn="ctr"/>
            <a:r>
              <a:rPr lang="en-US" sz="3200" b="1" dirty="0" smtClean="0"/>
              <a:t>Last Tuesday of each month 1 p.m. CST</a:t>
            </a:r>
          </a:p>
          <a:p>
            <a:pPr algn="ctr"/>
            <a:endParaRPr lang="en-US" sz="28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Please create a recurring event in your calendar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You’ll receive an email invite monthly</a:t>
            </a:r>
            <a:endParaRPr lang="en-US" dirty="0" smtClean="0"/>
          </a:p>
          <a:p>
            <a:pPr marL="342900" indent="-342900" algn="ctr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453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Stock_000018049571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0"/>
            <a:ext cx="9144000" cy="6307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4"/>
          <p:cNvSpPr txBox="1">
            <a:spLocks/>
          </p:cNvSpPr>
          <p:nvPr/>
        </p:nvSpPr>
        <p:spPr>
          <a:xfrm>
            <a:off x="1155290" y="701085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aseline="30000" smtClean="0">
                <a:solidFill>
                  <a:schemeClr val="bg1"/>
                </a:solidFill>
              </a:rPr>
              <a:t>Prayer</a:t>
            </a:r>
            <a:r>
              <a:rPr lang="en-US" sz="3600" baseline="30000" smtClean="0">
                <a:solidFill>
                  <a:schemeClr val="bg1"/>
                </a:solidFill>
              </a:rPr>
              <a:t/>
            </a:r>
            <a:br>
              <a:rPr lang="en-US" sz="3600" baseline="3000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9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8520" y="2549218"/>
            <a:ext cx="7426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During the presentation, please submit your questions for the upcoming Q&amp;A time</a:t>
            </a:r>
          </a:p>
          <a:p>
            <a:pPr algn="ctr"/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26506</TotalTime>
  <Words>804</Words>
  <Application>Microsoft Office PowerPoint</Application>
  <PresentationFormat>On-screen Show (4:3)</PresentationFormat>
  <Paragraphs>254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Managing Yourself During Support Raising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Creative Genius</dc:creator>
  <cp:keywords/>
  <dc:description/>
  <cp:lastModifiedBy>KaylaPaine</cp:lastModifiedBy>
  <cp:revision>565</cp:revision>
  <cp:lastPrinted>2015-12-29T17:25:18Z</cp:lastPrinted>
  <dcterms:created xsi:type="dcterms:W3CDTF">2014-03-03T22:15:11Z</dcterms:created>
  <dcterms:modified xsi:type="dcterms:W3CDTF">2016-03-28T20:22:03Z</dcterms:modified>
  <cp:category/>
</cp:coreProperties>
</file>