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0" r:id="rId1"/>
    <p:sldMasterId id="2147483752" r:id="rId2"/>
  </p:sldMasterIdLst>
  <p:notesMasterIdLst>
    <p:notesMasterId r:id="rId25"/>
  </p:notesMasterIdLst>
  <p:handoutMasterIdLst>
    <p:handoutMasterId r:id="rId26"/>
  </p:handoutMasterIdLst>
  <p:sldIdLst>
    <p:sldId id="486" r:id="rId3"/>
    <p:sldId id="504" r:id="rId4"/>
    <p:sldId id="488" r:id="rId5"/>
    <p:sldId id="487" r:id="rId6"/>
    <p:sldId id="503" r:id="rId7"/>
    <p:sldId id="500" r:id="rId8"/>
    <p:sldId id="502" r:id="rId9"/>
    <p:sldId id="490" r:id="rId10"/>
    <p:sldId id="491" r:id="rId11"/>
    <p:sldId id="492" r:id="rId12"/>
    <p:sldId id="493" r:id="rId13"/>
    <p:sldId id="494" r:id="rId14"/>
    <p:sldId id="495" r:id="rId15"/>
    <p:sldId id="496" r:id="rId16"/>
    <p:sldId id="497" r:id="rId17"/>
    <p:sldId id="498" r:id="rId18"/>
    <p:sldId id="485" r:id="rId19"/>
    <p:sldId id="483" r:id="rId20"/>
    <p:sldId id="484" r:id="rId21"/>
    <p:sldId id="475" r:id="rId22"/>
    <p:sldId id="477" r:id="rId23"/>
    <p:sldId id="499"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8AD229F0-95CA-2D4C-9DBE-CBD0ACC14646}">
          <p14:sldIdLst>
            <p14:sldId id="486"/>
            <p14:sldId id="504"/>
            <p14:sldId id="488"/>
            <p14:sldId id="487"/>
            <p14:sldId id="503"/>
            <p14:sldId id="500"/>
            <p14:sldId id="502"/>
            <p14:sldId id="490"/>
            <p14:sldId id="491"/>
            <p14:sldId id="492"/>
            <p14:sldId id="493"/>
            <p14:sldId id="494"/>
            <p14:sldId id="495"/>
            <p14:sldId id="496"/>
            <p14:sldId id="497"/>
            <p14:sldId id="498"/>
            <p14:sldId id="485"/>
            <p14:sldId id="483"/>
            <p14:sldId id="484"/>
            <p14:sldId id="475"/>
            <p14:sldId id="477"/>
            <p14:sldId id="499"/>
          </p14:sldIdLst>
        </p14:section>
      </p14:sectionLst>
    </p:ext>
    <p:ext uri="{EFAFB233-063F-42B5-8137-9DF3F51BA10A}">
      <p15:sldGuideLst xmlns:p15="http://schemas.microsoft.com/office/powerpoint/2012/main">
        <p15:guide id="1" orient="horz" pos="2160">
          <p15:clr>
            <a:srgbClr val="A4A3A4"/>
          </p15:clr>
        </p15:guide>
        <p15:guide id="2" pos="285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D49"/>
    <a:srgbClr val="373737"/>
    <a:srgbClr val="2F9742"/>
    <a:srgbClr val="DE5D25"/>
    <a:srgbClr val="E54E5A"/>
    <a:srgbClr val="FCDED1"/>
    <a:srgbClr val="7C519D"/>
    <a:srgbClr val="65B84B"/>
    <a:srgbClr val="21AFEC"/>
    <a:srgbClr val="F0652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13" autoAdjust="0"/>
    <p:restoredTop sz="99915" autoAdjust="0"/>
  </p:normalViewPr>
  <p:slideViewPr>
    <p:cSldViewPr snapToGrid="0">
      <p:cViewPr varScale="1">
        <p:scale>
          <a:sx n="116" d="100"/>
          <a:sy n="116" d="100"/>
        </p:scale>
        <p:origin x="1086" y="108"/>
      </p:cViewPr>
      <p:guideLst>
        <p:guide orient="horz" pos="2160"/>
        <p:guide pos="2854"/>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3619"/>
    </p:cViewPr>
  </p:sorterViewPr>
  <p:notesViewPr>
    <p:cSldViewPr snapToGrid="0" snapToObjects="1">
      <p:cViewPr varScale="1">
        <p:scale>
          <a:sx n="90" d="100"/>
          <a:sy n="90" d="100"/>
        </p:scale>
        <p:origin x="-339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EDFE0CD-AEE1-CA48-AE36-60ECDE5C00E4}" type="datetimeFigureOut">
              <a:rPr lang="en-US" smtClean="0"/>
              <a:t>3/31/2015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BBD4ECF-9508-4D47-9B3F-B3D52C6E37F9}" type="slidenum">
              <a:rPr lang="en-US" smtClean="0"/>
              <a:t>‹#›</a:t>
            </a:fld>
            <a:endParaRPr lang="en-US" dirty="0"/>
          </a:p>
        </p:txBody>
      </p:sp>
    </p:spTree>
    <p:extLst>
      <p:ext uri="{BB962C8B-B14F-4D97-AF65-F5344CB8AC3E}">
        <p14:creationId xmlns:p14="http://schemas.microsoft.com/office/powerpoint/2010/main" val="3793384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3FF3FE-3803-944C-976F-5F54614945EF}" type="datetimeFigureOut">
              <a:rPr lang="en-US" smtClean="0"/>
              <a:t>3/31/2015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0EB1E1-E372-2244-B077-83AB49762A86}" type="slidenum">
              <a:rPr lang="en-US" smtClean="0"/>
              <a:t>‹#›</a:t>
            </a:fld>
            <a:endParaRPr lang="en-US" dirty="0"/>
          </a:p>
        </p:txBody>
      </p:sp>
    </p:spTree>
    <p:extLst>
      <p:ext uri="{BB962C8B-B14F-4D97-AF65-F5344CB8AC3E}">
        <p14:creationId xmlns:p14="http://schemas.microsoft.com/office/powerpoint/2010/main" val="12493155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0EB1E1-E372-2244-B077-83AB49762A86}" type="slidenum">
              <a:rPr lang="en-US" smtClean="0"/>
              <a:t>1</a:t>
            </a:fld>
            <a:endParaRPr lang="en-US" dirty="0"/>
          </a:p>
        </p:txBody>
      </p:sp>
    </p:spTree>
    <p:extLst>
      <p:ext uri="{BB962C8B-B14F-4D97-AF65-F5344CB8AC3E}">
        <p14:creationId xmlns:p14="http://schemas.microsoft.com/office/powerpoint/2010/main" val="3939364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0EB1E1-E372-2244-B077-83AB49762A86}"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914337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0EB1E1-E372-2244-B077-83AB49762A86}"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937419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0EB1E1-E372-2244-B077-83AB49762A86}"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561105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0EB1E1-E372-2244-B077-83AB49762A86}"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751887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0EB1E1-E372-2244-B077-83AB49762A86}"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904856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0EB1E1-E372-2244-B077-83AB49762A86}"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779871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0EB1E1-E372-2244-B077-83AB49762A86}"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146443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0EB1E1-E372-2244-B077-83AB49762A86}"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119196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0EB1E1-E372-2244-B077-83AB49762A86}"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898911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0EB1E1-E372-2244-B077-83AB49762A86}"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39313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0EB1E1-E372-2244-B077-83AB49762A86}" type="slidenum">
              <a:rPr lang="en-US" smtClean="0"/>
              <a:t>2</a:t>
            </a:fld>
            <a:endParaRPr lang="en-US" dirty="0"/>
          </a:p>
        </p:txBody>
      </p:sp>
    </p:spTree>
    <p:extLst>
      <p:ext uri="{BB962C8B-B14F-4D97-AF65-F5344CB8AC3E}">
        <p14:creationId xmlns:p14="http://schemas.microsoft.com/office/powerpoint/2010/main" val="1740702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0EB1E1-E372-2244-B077-83AB49762A86}"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4184021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0EB1E1-E372-2244-B077-83AB49762A86}"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4199913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0EB1E1-E372-2244-B077-83AB49762A86}"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388494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0EB1E1-E372-2244-B077-83AB49762A86}" type="slidenum">
              <a:rPr lang="en-US" smtClean="0"/>
              <a:t>3</a:t>
            </a:fld>
            <a:endParaRPr lang="en-US" dirty="0"/>
          </a:p>
        </p:txBody>
      </p:sp>
    </p:spTree>
    <p:extLst>
      <p:ext uri="{BB962C8B-B14F-4D97-AF65-F5344CB8AC3E}">
        <p14:creationId xmlns:p14="http://schemas.microsoft.com/office/powerpoint/2010/main" val="4037509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0EB1E1-E372-2244-B077-83AB49762A86}"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054882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0EB1E1-E372-2244-B077-83AB49762A86}" type="slidenum">
              <a:rPr lang="en-US" smtClean="0"/>
              <a:t>5</a:t>
            </a:fld>
            <a:endParaRPr lang="en-US" dirty="0"/>
          </a:p>
        </p:txBody>
      </p:sp>
    </p:spTree>
    <p:extLst>
      <p:ext uri="{BB962C8B-B14F-4D97-AF65-F5344CB8AC3E}">
        <p14:creationId xmlns:p14="http://schemas.microsoft.com/office/powerpoint/2010/main" val="350435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0EB1E1-E372-2244-B077-83AB49762A86}"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65822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0EB1E1-E372-2244-B077-83AB49762A86}" type="slidenum">
              <a:rPr lang="en-US" smtClean="0"/>
              <a:t>7</a:t>
            </a:fld>
            <a:endParaRPr lang="en-US" dirty="0"/>
          </a:p>
        </p:txBody>
      </p:sp>
    </p:spTree>
    <p:extLst>
      <p:ext uri="{BB962C8B-B14F-4D97-AF65-F5344CB8AC3E}">
        <p14:creationId xmlns:p14="http://schemas.microsoft.com/office/powerpoint/2010/main" val="4069789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0EB1E1-E372-2244-B077-83AB49762A86}" type="slidenum">
              <a:rPr lang="en-US" smtClean="0"/>
              <a:t>8</a:t>
            </a:fld>
            <a:endParaRPr lang="en-US" dirty="0"/>
          </a:p>
        </p:txBody>
      </p:sp>
    </p:spTree>
    <p:extLst>
      <p:ext uri="{BB962C8B-B14F-4D97-AF65-F5344CB8AC3E}">
        <p14:creationId xmlns:p14="http://schemas.microsoft.com/office/powerpoint/2010/main" val="1886655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0EB1E1-E372-2244-B077-83AB49762A86}"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320418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0471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3200"/>
            </a:lvl1pPr>
            <a:lvl2pPr>
              <a:defRPr sz="2800"/>
            </a:lvl2pPr>
            <a:lvl3pPr>
              <a:defRPr sz="2400"/>
            </a:lvl3pPr>
            <a:lvl4pPr>
              <a:defRPr sz="2000"/>
            </a:lvl4pPr>
            <a:lvl5pP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3200"/>
            </a:lvl1pPr>
            <a:lvl2pPr>
              <a:defRPr sz="2800"/>
            </a:lvl2pPr>
            <a:lvl3pPr>
              <a:defRPr sz="2400"/>
            </a:lvl3pPr>
            <a:lvl4pPr>
              <a:defRPr sz="2000"/>
            </a:lvl4pPr>
            <a:lvl5pP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74394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650080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3908634" y="954099"/>
            <a:ext cx="1487124" cy="59878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610998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0" y="2130054"/>
            <a:ext cx="3195544" cy="3195448"/>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smtClean="0"/>
              <a:t>Picture</a:t>
            </a:r>
            <a:endParaRPr lang="en-US" dirty="0"/>
          </a:p>
        </p:txBody>
      </p:sp>
      <p:sp>
        <p:nvSpPr>
          <p:cNvPr id="8" name="Title 1"/>
          <p:cNvSpPr>
            <a:spLocks noGrp="1"/>
          </p:cNvSpPr>
          <p:nvPr>
            <p:ph type="title"/>
          </p:nvPr>
        </p:nvSpPr>
        <p:spPr>
          <a:xfrm>
            <a:off x="1155290" y="414540"/>
            <a:ext cx="6833420" cy="546139"/>
          </a:xfrm>
        </p:spPr>
        <p:txBody>
          <a:bodyPr/>
          <a:lstStyle/>
          <a:p>
            <a:r>
              <a:rPr lang="en-US" dirty="0" smtClean="0"/>
              <a:t>Click to edit Master title style</a:t>
            </a:r>
            <a:endParaRPr lang="en-US" dirty="0"/>
          </a:p>
        </p:txBody>
      </p:sp>
      <p:sp>
        <p:nvSpPr>
          <p:cNvPr id="7" name="Content Placeholder 6"/>
          <p:cNvSpPr>
            <a:spLocks noGrp="1"/>
          </p:cNvSpPr>
          <p:nvPr>
            <p:ph sz="quarter" idx="10"/>
          </p:nvPr>
        </p:nvSpPr>
        <p:spPr>
          <a:xfrm>
            <a:off x="3662304" y="1605518"/>
            <a:ext cx="5024495" cy="424409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25040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37462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1" y="1643065"/>
            <a:ext cx="8255000" cy="50117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2186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rmAutofit/>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93654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3200"/>
            </a:lvl1pPr>
            <a:lvl2pPr>
              <a:defRPr sz="2800"/>
            </a:lvl2pPr>
            <a:lvl3pPr>
              <a:defRPr sz="2400"/>
            </a:lvl3pPr>
            <a:lvl4pPr>
              <a:defRPr sz="2000"/>
            </a:lvl4pPr>
            <a:lvl5pP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3200"/>
            </a:lvl1pPr>
            <a:lvl2pPr>
              <a:defRPr sz="2800"/>
            </a:lvl2pPr>
            <a:lvl3pPr>
              <a:defRPr sz="2400"/>
            </a:lvl3pPr>
            <a:lvl4pPr>
              <a:defRPr sz="2000"/>
            </a:lvl4pPr>
            <a:lvl5pP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89702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225801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3908634" y="954099"/>
            <a:ext cx="1487124" cy="59878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36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0" y="2130054"/>
            <a:ext cx="3195544" cy="3195448"/>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smtClean="0"/>
              <a:t>Picture</a:t>
            </a:r>
            <a:endParaRPr lang="en-US" dirty="0"/>
          </a:p>
        </p:txBody>
      </p:sp>
      <p:sp>
        <p:nvSpPr>
          <p:cNvPr id="8" name="Title 1"/>
          <p:cNvSpPr>
            <a:spLocks noGrp="1"/>
          </p:cNvSpPr>
          <p:nvPr>
            <p:ph type="title"/>
          </p:nvPr>
        </p:nvSpPr>
        <p:spPr>
          <a:xfrm>
            <a:off x="1155290" y="414540"/>
            <a:ext cx="6833420" cy="546139"/>
          </a:xfrm>
        </p:spPr>
        <p:txBody>
          <a:bodyPr/>
          <a:lstStyle/>
          <a:p>
            <a:r>
              <a:rPr lang="en-US" dirty="0" smtClean="0"/>
              <a:t>Click to edit Master title style</a:t>
            </a:r>
            <a:endParaRPr lang="en-US" dirty="0"/>
          </a:p>
        </p:txBody>
      </p:sp>
      <p:sp>
        <p:nvSpPr>
          <p:cNvPr id="7" name="Content Placeholder 6"/>
          <p:cNvSpPr>
            <a:spLocks noGrp="1"/>
          </p:cNvSpPr>
          <p:nvPr>
            <p:ph sz="quarter" idx="10"/>
          </p:nvPr>
        </p:nvSpPr>
        <p:spPr>
          <a:xfrm>
            <a:off x="3662304" y="1605518"/>
            <a:ext cx="5024495" cy="424409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37974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13660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55346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normAutofit/>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02303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image" Target="../media/image7.emf"/><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 Id="rId14" Type="http://schemas.openxmlformats.org/officeDocument/2006/relationships/image" Target="../media/image6.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1.png"/><Relationship Id="rId17" Type="http://schemas.openxmlformats.org/officeDocument/2006/relationships/image" Target="../media/image9.png"/><Relationship Id="rId2" Type="http://schemas.openxmlformats.org/officeDocument/2006/relationships/slideLayout" Target="../slideLayouts/slideLayout9.xml"/><Relationship Id="rId16" Type="http://schemas.openxmlformats.org/officeDocument/2006/relationships/image" Target="../media/image8.emf"/><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5.png"/><Relationship Id="rId5" Type="http://schemas.openxmlformats.org/officeDocument/2006/relationships/slideLayout" Target="../slideLayouts/slideLayout12.xml"/><Relationship Id="rId15" Type="http://schemas.openxmlformats.org/officeDocument/2006/relationships/image" Target="../media/image4.png"/><Relationship Id="rId10" Type="http://schemas.openxmlformats.org/officeDocument/2006/relationships/image" Target="../media/image6.emf"/><Relationship Id="rId4" Type="http://schemas.openxmlformats.org/officeDocument/2006/relationships/slideLayout" Target="../slideLayouts/slideLayout11.xml"/><Relationship Id="rId9" Type="http://schemas.openxmlformats.org/officeDocument/2006/relationships/theme" Target="../theme/theme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5290" y="414540"/>
            <a:ext cx="6833420" cy="546139"/>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155290" y="1605519"/>
            <a:ext cx="6833420" cy="4520644"/>
          </a:xfrm>
          <a:prstGeom prst="rect">
            <a:avLst/>
          </a:prstGeom>
        </p:spPr>
        <p:txBody>
          <a:bodyPr vert="horz" lIns="91440" tIns="45720" rIns="91440" bIns="45720" rtlCol="0" anchor="ctr" anchorCtr="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5" name="Group 4"/>
          <p:cNvGrpSpPr/>
          <p:nvPr userDrawn="1"/>
        </p:nvGrpSpPr>
        <p:grpSpPr>
          <a:xfrm>
            <a:off x="273942" y="6480263"/>
            <a:ext cx="1192649" cy="182880"/>
            <a:chOff x="385237" y="6480263"/>
            <a:chExt cx="1192649" cy="182880"/>
          </a:xfrm>
        </p:grpSpPr>
        <p:pic>
          <p:nvPicPr>
            <p:cNvPr id="6" name="Picture 5" descr="box-1.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85237" y="6480263"/>
              <a:ext cx="182880" cy="182880"/>
            </a:xfrm>
            <a:prstGeom prst="rect">
              <a:avLst/>
            </a:prstGeom>
          </p:spPr>
        </p:pic>
        <p:pic>
          <p:nvPicPr>
            <p:cNvPr id="28" name="Picture 27" descr="green.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63850" y="6480263"/>
              <a:ext cx="182880" cy="182880"/>
            </a:xfrm>
            <a:prstGeom prst="rect">
              <a:avLst/>
            </a:prstGeom>
          </p:spPr>
        </p:pic>
        <p:pic>
          <p:nvPicPr>
            <p:cNvPr id="7" name="Picture 6" descr="blue.pn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27685" y="6480263"/>
              <a:ext cx="182880" cy="182880"/>
            </a:xfrm>
            <a:prstGeom prst="rect">
              <a:avLst/>
            </a:prstGeom>
          </p:spPr>
        </p:pic>
        <p:pic>
          <p:nvPicPr>
            <p:cNvPr id="8" name="Picture 7" descr="purple.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395006" y="6480263"/>
              <a:ext cx="182880" cy="182880"/>
            </a:xfrm>
            <a:prstGeom prst="rect">
              <a:avLst/>
            </a:prstGeom>
          </p:spPr>
        </p:pic>
      </p:grpSp>
      <p:pic>
        <p:nvPicPr>
          <p:cNvPr id="16" name="Picture 15" descr="dot_line.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9" y="6271160"/>
            <a:ext cx="9144000" cy="52832"/>
          </a:xfrm>
          <a:prstGeom prst="rect">
            <a:avLst/>
          </a:prstGeom>
        </p:spPr>
      </p:pic>
      <p:pic>
        <p:nvPicPr>
          <p:cNvPr id="11" name="Picture 10"/>
          <p:cNvPicPr>
            <a:picLocks noChangeAspect="1"/>
          </p:cNvPicPr>
          <p:nvPr userDrawn="1"/>
        </p:nvPicPr>
        <p:blipFill>
          <a:blip r:embed="rId14"/>
          <a:stretch>
            <a:fillRect/>
          </a:stretch>
        </p:blipFill>
        <p:spPr>
          <a:xfrm>
            <a:off x="4279900" y="1100667"/>
            <a:ext cx="584200" cy="101600"/>
          </a:xfrm>
          <a:prstGeom prst="rect">
            <a:avLst/>
          </a:prstGeom>
        </p:spPr>
      </p:pic>
      <p:pic>
        <p:nvPicPr>
          <p:cNvPr id="10" name="Picture 9"/>
          <p:cNvPicPr>
            <a:picLocks noChangeAspect="1"/>
          </p:cNvPicPr>
          <p:nvPr userDrawn="1"/>
        </p:nvPicPr>
        <p:blipFill>
          <a:blip r:embed="rId15"/>
          <a:stretch>
            <a:fillRect/>
          </a:stretch>
        </p:blipFill>
        <p:spPr>
          <a:xfrm>
            <a:off x="7425266" y="6445117"/>
            <a:ext cx="1445684" cy="271066"/>
          </a:xfrm>
          <a:prstGeom prst="rect">
            <a:avLst/>
          </a:prstGeom>
        </p:spPr>
      </p:pic>
    </p:spTree>
    <p:extLst>
      <p:ext uri="{BB962C8B-B14F-4D97-AF65-F5344CB8AC3E}">
        <p14:creationId xmlns:p14="http://schemas.microsoft.com/office/powerpoint/2010/main" val="71242024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Lst>
  <p:timing>
    <p:tnLst>
      <p:par>
        <p:cTn id="1" dur="indefinite" restart="never" nodeType="tmRoot"/>
      </p:par>
    </p:tnLst>
  </p:timing>
  <p:txStyles>
    <p:titleStyle>
      <a:lvl1pPr algn="ctr" defTabSz="457200" rtl="0" eaLnBrk="1" latinLnBrk="0" hangingPunct="1">
        <a:spcBef>
          <a:spcPct val="0"/>
        </a:spcBef>
        <a:buNone/>
        <a:defRPr sz="2400" kern="1200" cap="none" spc="200">
          <a:solidFill>
            <a:srgbClr val="F0652A"/>
          </a:solidFill>
          <a:latin typeface="+mj-lt"/>
          <a:ea typeface="+mj-ea"/>
          <a:cs typeface="+mj-cs"/>
        </a:defRPr>
      </a:lvl1pPr>
    </p:titleStyle>
    <p:bodyStyle>
      <a:lvl1pPr marL="0" indent="0" algn="l" defTabSz="457200" rtl="0" eaLnBrk="1" latinLnBrk="0" hangingPunct="1">
        <a:lnSpc>
          <a:spcPct val="100000"/>
        </a:lnSpc>
        <a:spcBef>
          <a:spcPct val="20000"/>
        </a:spcBef>
        <a:buFont typeface="Arial"/>
        <a:buNone/>
        <a:defRPr sz="2000" kern="1200">
          <a:solidFill>
            <a:schemeClr val="bg1">
              <a:lumMod val="50000"/>
            </a:schemeClr>
          </a:solidFill>
          <a:latin typeface="+mn-lt"/>
          <a:ea typeface="+mn-ea"/>
          <a:cs typeface="+mn-cs"/>
        </a:defRPr>
      </a:lvl1pPr>
      <a:lvl2pPr marL="742950" indent="-285750" algn="l" defTabSz="457200" rtl="0" eaLnBrk="1" latinLnBrk="0" hangingPunct="1">
        <a:lnSpc>
          <a:spcPct val="100000"/>
        </a:lnSpc>
        <a:spcBef>
          <a:spcPct val="20000"/>
        </a:spcBef>
        <a:buFont typeface="Arial"/>
        <a:buChar char="•"/>
        <a:defRPr sz="2000" kern="1200">
          <a:solidFill>
            <a:schemeClr val="bg1">
              <a:lumMod val="50000"/>
            </a:schemeClr>
          </a:solidFill>
          <a:latin typeface="+mn-lt"/>
          <a:ea typeface="+mn-ea"/>
          <a:cs typeface="+mn-cs"/>
        </a:defRPr>
      </a:lvl2pPr>
      <a:lvl3pPr marL="1143000" indent="-228600" algn="l" defTabSz="457200" rtl="0" eaLnBrk="1" latinLnBrk="0" hangingPunct="1">
        <a:lnSpc>
          <a:spcPct val="100000"/>
        </a:lnSpc>
        <a:spcBef>
          <a:spcPct val="20000"/>
        </a:spcBef>
        <a:buFont typeface="Arial"/>
        <a:buChar char="•"/>
        <a:defRPr sz="2000" kern="1200">
          <a:solidFill>
            <a:schemeClr val="bg1">
              <a:lumMod val="50000"/>
            </a:schemeClr>
          </a:solidFill>
          <a:latin typeface="+mn-lt"/>
          <a:ea typeface="+mn-ea"/>
          <a:cs typeface="+mn-cs"/>
        </a:defRPr>
      </a:lvl3pPr>
      <a:lvl4pPr marL="1600200" indent="-228600" algn="l" defTabSz="457200" rtl="0" eaLnBrk="1" latinLnBrk="0" hangingPunct="1">
        <a:lnSpc>
          <a:spcPct val="100000"/>
        </a:lnSpc>
        <a:spcBef>
          <a:spcPct val="20000"/>
        </a:spcBef>
        <a:buFont typeface="Arial"/>
        <a:buChar char="–"/>
        <a:defRPr sz="2000" kern="1200">
          <a:solidFill>
            <a:schemeClr val="bg1">
              <a:lumMod val="50000"/>
            </a:schemeClr>
          </a:solidFill>
          <a:latin typeface="+mn-lt"/>
          <a:ea typeface="+mn-ea"/>
          <a:cs typeface="+mn-cs"/>
        </a:defRPr>
      </a:lvl4pPr>
      <a:lvl5pPr marL="2057400" indent="-228600" algn="l" defTabSz="457200" rtl="0" eaLnBrk="1" latinLnBrk="0" hangingPunct="1">
        <a:lnSpc>
          <a:spcPct val="100000"/>
        </a:lnSpc>
        <a:spcBef>
          <a:spcPct val="20000"/>
        </a:spcBef>
        <a:buFont typeface="Arial"/>
        <a:buChar char="»"/>
        <a:defRPr sz="20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5290" y="414540"/>
            <a:ext cx="6833420" cy="546139"/>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155290" y="1605519"/>
            <a:ext cx="6833420" cy="4520644"/>
          </a:xfrm>
          <a:prstGeom prst="rect">
            <a:avLst/>
          </a:prstGeom>
        </p:spPr>
        <p:txBody>
          <a:bodyPr vert="horz" lIns="91440" tIns="45720" rIns="91440" bIns="45720" rtlCol="0" anchor="ctr" anchorCtr="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p:cNvPicPr>
            <a:picLocks noChangeAspect="1"/>
          </p:cNvPicPr>
          <p:nvPr userDrawn="1"/>
        </p:nvPicPr>
        <p:blipFill>
          <a:blip r:embed="rId10"/>
          <a:stretch>
            <a:fillRect/>
          </a:stretch>
        </p:blipFill>
        <p:spPr>
          <a:xfrm>
            <a:off x="4279900" y="1100667"/>
            <a:ext cx="584200" cy="101600"/>
          </a:xfrm>
          <a:prstGeom prst="rect">
            <a:avLst/>
          </a:prstGeom>
        </p:spPr>
      </p:pic>
      <p:pic>
        <p:nvPicPr>
          <p:cNvPr id="26" name="Picture 25" descr="dot_line.pn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99" y="6271160"/>
            <a:ext cx="9144000" cy="52832"/>
          </a:xfrm>
          <a:prstGeom prst="rect">
            <a:avLst/>
          </a:prstGeom>
        </p:spPr>
      </p:pic>
      <p:grpSp>
        <p:nvGrpSpPr>
          <p:cNvPr id="27" name="Group 26"/>
          <p:cNvGrpSpPr/>
          <p:nvPr userDrawn="1"/>
        </p:nvGrpSpPr>
        <p:grpSpPr>
          <a:xfrm>
            <a:off x="3975675" y="6483096"/>
            <a:ext cx="1192649" cy="182880"/>
            <a:chOff x="385237" y="6480263"/>
            <a:chExt cx="1192649" cy="182880"/>
          </a:xfrm>
        </p:grpSpPr>
        <p:pic>
          <p:nvPicPr>
            <p:cNvPr id="29" name="Picture 28" descr="box-1.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85237" y="6480263"/>
              <a:ext cx="182880" cy="182880"/>
            </a:xfrm>
            <a:prstGeom prst="rect">
              <a:avLst/>
            </a:prstGeom>
          </p:spPr>
        </p:pic>
        <p:pic>
          <p:nvPicPr>
            <p:cNvPr id="31" name="Picture 30" descr="green.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63850" y="6480263"/>
              <a:ext cx="182880" cy="182880"/>
            </a:xfrm>
            <a:prstGeom prst="rect">
              <a:avLst/>
            </a:prstGeom>
          </p:spPr>
        </p:pic>
        <p:pic>
          <p:nvPicPr>
            <p:cNvPr id="32" name="Picture 31" descr="blue.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27685" y="6480263"/>
              <a:ext cx="182880" cy="182880"/>
            </a:xfrm>
            <a:prstGeom prst="rect">
              <a:avLst/>
            </a:prstGeom>
          </p:spPr>
        </p:pic>
        <p:pic>
          <p:nvPicPr>
            <p:cNvPr id="33" name="Picture 32" descr="purple.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95006" y="6480263"/>
              <a:ext cx="182880" cy="182880"/>
            </a:xfrm>
            <a:prstGeom prst="rect">
              <a:avLst/>
            </a:prstGeom>
          </p:spPr>
        </p:pic>
      </p:grpSp>
      <p:pic>
        <p:nvPicPr>
          <p:cNvPr id="34" name="Picture 33" descr="srs_facilitatortraining.pdf"/>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328310" y="6432550"/>
            <a:ext cx="1619250" cy="323850"/>
          </a:xfrm>
          <a:prstGeom prst="rect">
            <a:avLst/>
          </a:prstGeom>
        </p:spPr>
      </p:pic>
      <p:pic>
        <p:nvPicPr>
          <p:cNvPr id="35" name="Picture 34" descr="SRS Bootcamp_RGB_Full Color.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20860" y="5819193"/>
            <a:ext cx="1953354" cy="1509410"/>
          </a:xfrm>
          <a:prstGeom prst="rect">
            <a:avLst/>
          </a:prstGeom>
        </p:spPr>
      </p:pic>
    </p:spTree>
    <p:extLst>
      <p:ext uri="{BB962C8B-B14F-4D97-AF65-F5344CB8AC3E}">
        <p14:creationId xmlns:p14="http://schemas.microsoft.com/office/powerpoint/2010/main" val="88669867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1" r:id="rId8"/>
  </p:sldLayoutIdLst>
  <p:timing>
    <p:tnLst>
      <p:par>
        <p:cTn id="1" dur="indefinite" restart="never" nodeType="tmRoot"/>
      </p:par>
    </p:tnLst>
  </p:timing>
  <p:txStyles>
    <p:titleStyle>
      <a:lvl1pPr algn="ctr" defTabSz="457200" rtl="0" eaLnBrk="1" latinLnBrk="0" hangingPunct="1">
        <a:spcBef>
          <a:spcPct val="0"/>
        </a:spcBef>
        <a:buNone/>
        <a:defRPr sz="2800" kern="1200" cap="none" spc="200">
          <a:solidFill>
            <a:schemeClr val="accent6">
              <a:lumMod val="75000"/>
            </a:schemeClr>
          </a:solidFill>
          <a:latin typeface="+mj-lt"/>
          <a:ea typeface="+mj-ea"/>
          <a:cs typeface="+mj-cs"/>
        </a:defRPr>
      </a:lvl1pPr>
    </p:titleStyle>
    <p:bodyStyle>
      <a:lvl1pPr marL="0" indent="0" algn="l" defTabSz="457200" rtl="0" eaLnBrk="1" latinLnBrk="0" hangingPunct="1">
        <a:lnSpc>
          <a:spcPct val="100000"/>
        </a:lnSpc>
        <a:spcBef>
          <a:spcPct val="20000"/>
        </a:spcBef>
        <a:buFont typeface="Arial"/>
        <a:buNone/>
        <a:defRPr sz="3200" kern="1200">
          <a:solidFill>
            <a:schemeClr val="bg1">
              <a:lumMod val="50000"/>
            </a:schemeClr>
          </a:solidFill>
          <a:latin typeface="+mn-lt"/>
          <a:ea typeface="+mn-ea"/>
          <a:cs typeface="+mn-cs"/>
        </a:defRPr>
      </a:lvl1pPr>
      <a:lvl2pPr marL="742950" indent="-285750" algn="l" defTabSz="457200" rtl="0" eaLnBrk="1" latinLnBrk="0" hangingPunct="1">
        <a:lnSpc>
          <a:spcPct val="100000"/>
        </a:lnSpc>
        <a:spcBef>
          <a:spcPct val="20000"/>
        </a:spcBef>
        <a:buFont typeface="Arial"/>
        <a:buChar char="•"/>
        <a:defRPr sz="2800" kern="1200">
          <a:solidFill>
            <a:schemeClr val="bg1">
              <a:lumMod val="50000"/>
            </a:schemeClr>
          </a:solidFill>
          <a:latin typeface="+mn-lt"/>
          <a:ea typeface="+mn-ea"/>
          <a:cs typeface="+mn-cs"/>
        </a:defRPr>
      </a:lvl2pPr>
      <a:lvl3pPr marL="1143000" indent="-228600" algn="l" defTabSz="457200" rtl="0" eaLnBrk="1" latinLnBrk="0" hangingPunct="1">
        <a:lnSpc>
          <a:spcPct val="100000"/>
        </a:lnSpc>
        <a:spcBef>
          <a:spcPct val="20000"/>
        </a:spcBef>
        <a:buFont typeface="Arial"/>
        <a:buChar char="•"/>
        <a:defRPr sz="2400" kern="1200">
          <a:solidFill>
            <a:schemeClr val="bg1">
              <a:lumMod val="50000"/>
            </a:schemeClr>
          </a:solidFill>
          <a:latin typeface="+mn-lt"/>
          <a:ea typeface="+mn-ea"/>
          <a:cs typeface="+mn-cs"/>
        </a:defRPr>
      </a:lvl3pPr>
      <a:lvl4pPr marL="1600200" indent="-228600" algn="l" defTabSz="457200" rtl="0" eaLnBrk="1" latinLnBrk="0" hangingPunct="1">
        <a:lnSpc>
          <a:spcPct val="100000"/>
        </a:lnSpc>
        <a:spcBef>
          <a:spcPct val="20000"/>
        </a:spcBef>
        <a:buFont typeface="Arial"/>
        <a:buChar char="–"/>
        <a:defRPr sz="2000" kern="1200">
          <a:solidFill>
            <a:schemeClr val="bg1">
              <a:lumMod val="50000"/>
            </a:schemeClr>
          </a:solidFill>
          <a:latin typeface="+mn-lt"/>
          <a:ea typeface="+mn-ea"/>
          <a:cs typeface="+mn-cs"/>
        </a:defRPr>
      </a:lvl4pPr>
      <a:lvl5pPr marL="2057400" indent="-228600" algn="l" defTabSz="457200" rtl="0" eaLnBrk="1" latinLnBrk="0" hangingPunct="1">
        <a:lnSpc>
          <a:spcPct val="100000"/>
        </a:lnSpc>
        <a:spcBef>
          <a:spcPct val="20000"/>
        </a:spcBef>
        <a:buFont typeface="Arial"/>
        <a:buChar char="»"/>
        <a:defRPr sz="20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000018049571Small.jpg"/>
          <p:cNvPicPr>
            <a:picLocks noChangeAspect="1"/>
          </p:cNvPicPr>
          <p:nvPr/>
        </p:nvPicPr>
        <p:blipFill rotWithShape="1">
          <a:blip r:embed="rId3">
            <a:extLst>
              <a:ext uri="{28A0092B-C50C-407E-A947-70E740481C1C}">
                <a14:useLocalDpi xmlns:a14="http://schemas.microsoft.com/office/drawing/2010/main" val="0"/>
              </a:ext>
            </a:extLst>
          </a:blip>
          <a:srcRect b="1234"/>
          <a:stretch/>
        </p:blipFill>
        <p:spPr>
          <a:xfrm>
            <a:off x="0" y="0"/>
            <a:ext cx="9144000" cy="6307667"/>
          </a:xfrm>
          <a:prstGeom prst="rect">
            <a:avLst/>
          </a:prstGeom>
        </p:spPr>
      </p:pic>
      <p:sp>
        <p:nvSpPr>
          <p:cNvPr id="7" name="Rectangle 6"/>
          <p:cNvSpPr/>
          <p:nvPr/>
        </p:nvSpPr>
        <p:spPr>
          <a:xfrm>
            <a:off x="0" y="0"/>
            <a:ext cx="9144000" cy="6307667"/>
          </a:xfrm>
          <a:prstGeom prst="rect">
            <a:avLst/>
          </a:prstGeom>
          <a:solidFill>
            <a:srgbClr val="F0652A">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itle 14"/>
          <p:cNvSpPr>
            <a:spLocks noGrp="1"/>
          </p:cNvSpPr>
          <p:nvPr>
            <p:ph type="title"/>
          </p:nvPr>
        </p:nvSpPr>
        <p:spPr>
          <a:xfrm>
            <a:off x="1155290" y="651657"/>
            <a:ext cx="6833420" cy="5596206"/>
          </a:xfrm>
        </p:spPr>
        <p:txBody>
          <a:bodyPr>
            <a:noAutofit/>
          </a:bodyPr>
          <a:lstStyle/>
          <a:p>
            <a:r>
              <a:rPr lang="en-US" sz="3600" baseline="30000" dirty="0">
                <a:solidFill>
                  <a:schemeClr val="bg1"/>
                </a:solidFill>
              </a:rPr>
              <a:t>Live online presentations</a:t>
            </a:r>
            <a:br>
              <a:rPr lang="en-US" sz="3600" baseline="30000" dirty="0">
                <a:solidFill>
                  <a:schemeClr val="bg1"/>
                </a:solidFill>
              </a:rPr>
            </a:br>
            <a:r>
              <a:rPr lang="en-US" sz="3600" baseline="30000" dirty="0">
                <a:solidFill>
                  <a:schemeClr val="bg1"/>
                </a:solidFill>
              </a:rPr>
              <a:t>helping you create a culture </a:t>
            </a:r>
            <a:br>
              <a:rPr lang="en-US" sz="3600" baseline="30000" dirty="0">
                <a:solidFill>
                  <a:schemeClr val="bg1"/>
                </a:solidFill>
              </a:rPr>
            </a:br>
            <a:r>
              <a:rPr lang="en-US" sz="3600" baseline="30000" dirty="0">
                <a:solidFill>
                  <a:schemeClr val="bg1"/>
                </a:solidFill>
              </a:rPr>
              <a:t>of a fully funded ministry</a:t>
            </a:r>
            <a:r>
              <a:rPr lang="en-US" sz="3600" baseline="30000" dirty="0" smtClean="0">
                <a:solidFill>
                  <a:schemeClr val="bg1"/>
                </a:solidFill>
              </a:rPr>
              <a:t>.</a:t>
            </a:r>
            <a:br>
              <a:rPr lang="en-US" sz="3600" baseline="30000" dirty="0" smtClean="0">
                <a:solidFill>
                  <a:schemeClr val="bg1"/>
                </a:solidFill>
              </a:rPr>
            </a:br>
            <a:endParaRPr lang="en-US" sz="3400" dirty="0">
              <a:solidFill>
                <a:schemeClr val="bg1"/>
              </a:solidFill>
            </a:endParaRPr>
          </a:p>
        </p:txBody>
      </p:sp>
    </p:spTree>
    <p:extLst>
      <p:ext uri="{BB962C8B-B14F-4D97-AF65-F5344CB8AC3E}">
        <p14:creationId xmlns:p14="http://schemas.microsoft.com/office/powerpoint/2010/main" val="2357271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548641" y="2095226"/>
            <a:ext cx="8199120" cy="3869519"/>
          </a:xfrm>
        </p:spPr>
        <p:txBody>
          <a:bodyPr>
            <a:normAutofit fontScale="92500" lnSpcReduction="10000"/>
          </a:bodyPr>
          <a:lstStyle/>
          <a:p>
            <a:pPr algn="ctr"/>
            <a:endParaRPr lang="en-US" sz="1500" b="1" dirty="0" smtClean="0"/>
          </a:p>
          <a:p>
            <a:pPr algn="ctr"/>
            <a:endParaRPr lang="en-US" sz="1500" b="1" dirty="0"/>
          </a:p>
          <a:p>
            <a:pPr algn="ctr"/>
            <a:endParaRPr lang="en-US" sz="1500" b="1" dirty="0" smtClean="0"/>
          </a:p>
          <a:p>
            <a:pPr algn="ctr"/>
            <a:endParaRPr lang="en-US" sz="1500" b="1" dirty="0" smtClean="0"/>
          </a:p>
          <a:p>
            <a:pPr marL="457200" indent="-457200">
              <a:buFont typeface="Arial" panose="020B0604020202020204" pitchFamily="34" charset="0"/>
              <a:buChar char="•"/>
            </a:pPr>
            <a:r>
              <a:rPr lang="en-US" sz="2400" dirty="0"/>
              <a:t>Requiring new staff to send in a quarterly report on their progress—nothing else! </a:t>
            </a:r>
          </a:p>
          <a:p>
            <a:pPr marL="457200" indent="-457200">
              <a:buFont typeface="Arial" panose="020B0604020202020204" pitchFamily="34" charset="0"/>
              <a:buChar char="•"/>
            </a:pPr>
            <a:r>
              <a:rPr lang="en-US" sz="2400" dirty="0" smtClean="0"/>
              <a:t>Just giving them a book on support raising—nothing else</a:t>
            </a:r>
            <a:r>
              <a:rPr lang="en-US" sz="2800" dirty="0" smtClean="0"/>
              <a:t>!</a:t>
            </a:r>
          </a:p>
          <a:p>
            <a:pPr marL="457200" indent="-457200">
              <a:buFont typeface="Arial" panose="020B0604020202020204" pitchFamily="34" charset="0"/>
              <a:buChar char="•"/>
            </a:pPr>
            <a:r>
              <a:rPr lang="en-US" sz="2400" dirty="0" smtClean="0"/>
              <a:t>A 90 min. seminar on how to do newsletters—nothing else!</a:t>
            </a:r>
          </a:p>
          <a:p>
            <a:pPr marL="457200" indent="-457200">
              <a:buFont typeface="Arial" panose="020B0604020202020204" pitchFamily="34" charset="0"/>
              <a:buChar char="•"/>
            </a:pPr>
            <a:r>
              <a:rPr lang="en-US" sz="2400" dirty="0" smtClean="0"/>
              <a:t>A two-hour training taught by a person that doesn’t even raise their own support!</a:t>
            </a:r>
          </a:p>
          <a:p>
            <a:pPr marL="457200" indent="-457200">
              <a:buFont typeface="Arial" panose="020B0604020202020204" pitchFamily="34" charset="0"/>
              <a:buChar char="•"/>
            </a:pPr>
            <a:r>
              <a:rPr lang="en-US" sz="2400" dirty="0" smtClean="0"/>
              <a:t>Weekly coaching sessions via skype by a person who has not raised support, nor will they! </a:t>
            </a:r>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b="1" dirty="0" smtClean="0"/>
          </a:p>
          <a:p>
            <a:pPr marL="457200" indent="-457200">
              <a:buFont typeface="Arial" panose="020B0604020202020204" pitchFamily="34" charset="0"/>
              <a:buChar char="•"/>
            </a:pPr>
            <a:endParaRPr lang="en-US" sz="2800" b="1" dirty="0"/>
          </a:p>
        </p:txBody>
      </p:sp>
      <p:sp>
        <p:nvSpPr>
          <p:cNvPr id="3" name="Title 1"/>
          <p:cNvSpPr>
            <a:spLocks noGrp="1"/>
          </p:cNvSpPr>
          <p:nvPr>
            <p:ph type="title"/>
          </p:nvPr>
        </p:nvSpPr>
        <p:spPr>
          <a:xfrm>
            <a:off x="1155290" y="414540"/>
            <a:ext cx="6833420" cy="546139"/>
          </a:xfrm>
        </p:spPr>
        <p:txBody>
          <a:bodyPr>
            <a:normAutofit/>
          </a:bodyPr>
          <a:lstStyle/>
          <a:p>
            <a:r>
              <a:rPr lang="en-US" dirty="0" smtClean="0"/>
              <a:t>Horror Stories</a:t>
            </a:r>
            <a:endParaRPr lang="en-US" sz="2400" dirty="0"/>
          </a:p>
        </p:txBody>
      </p:sp>
    </p:spTree>
    <p:extLst>
      <p:ext uri="{BB962C8B-B14F-4D97-AF65-F5344CB8AC3E}">
        <p14:creationId xmlns:p14="http://schemas.microsoft.com/office/powerpoint/2010/main" val="20998944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55290" y="414540"/>
            <a:ext cx="6833420" cy="546139"/>
          </a:xfrm>
        </p:spPr>
        <p:txBody>
          <a:bodyPr>
            <a:normAutofit/>
          </a:bodyPr>
          <a:lstStyle/>
          <a:p>
            <a:r>
              <a:rPr lang="en-US" dirty="0" smtClean="0"/>
              <a:t>Set the Standard High!</a:t>
            </a:r>
            <a:endParaRPr lang="en-US" sz="2400" dirty="0"/>
          </a:p>
        </p:txBody>
      </p:sp>
      <p:sp>
        <p:nvSpPr>
          <p:cNvPr id="2" name="TextBox 1"/>
          <p:cNvSpPr txBox="1"/>
          <p:nvPr/>
        </p:nvSpPr>
        <p:spPr>
          <a:xfrm>
            <a:off x="690881" y="1290171"/>
            <a:ext cx="7934960" cy="2893100"/>
          </a:xfrm>
          <a:prstGeom prst="rect">
            <a:avLst/>
          </a:prstGeom>
          <a:noFill/>
        </p:spPr>
        <p:txBody>
          <a:bodyPr wrap="square" rtlCol="0">
            <a:spAutoFit/>
          </a:bodyPr>
          <a:lstStyle/>
          <a:p>
            <a:r>
              <a:rPr lang="en-US" sz="2000" b="1" dirty="0" smtClean="0">
                <a:solidFill>
                  <a:schemeClr val="bg1">
                    <a:lumMod val="50000"/>
                  </a:schemeClr>
                </a:solidFill>
              </a:rPr>
              <a:t>Campus Crusade</a:t>
            </a:r>
          </a:p>
          <a:p>
            <a:pPr marL="285750" indent="-285750">
              <a:buFont typeface="Arial" panose="020B0604020202020204" pitchFamily="34" charset="0"/>
              <a:buChar char="•"/>
            </a:pPr>
            <a:r>
              <a:rPr lang="en-US" dirty="0" smtClean="0">
                <a:solidFill>
                  <a:schemeClr val="bg1">
                    <a:lumMod val="50000"/>
                  </a:schemeClr>
                </a:solidFill>
              </a:rPr>
              <a:t>Required to raise ALL expenses related to their week of support training</a:t>
            </a:r>
          </a:p>
          <a:p>
            <a:pPr marL="285750" indent="-285750">
              <a:buFont typeface="Arial" panose="020B0604020202020204" pitchFamily="34" charset="0"/>
              <a:buChar char="•"/>
            </a:pPr>
            <a:r>
              <a:rPr lang="en-US" dirty="0" smtClean="0">
                <a:solidFill>
                  <a:schemeClr val="bg1">
                    <a:lumMod val="50000"/>
                  </a:schemeClr>
                </a:solidFill>
              </a:rPr>
              <a:t>Required Bible study and ministry presentation prep before week of training</a:t>
            </a:r>
          </a:p>
          <a:p>
            <a:pPr marL="285750" indent="-285750">
              <a:buFont typeface="Arial" panose="020B0604020202020204" pitchFamily="34" charset="0"/>
              <a:buChar char="•"/>
            </a:pPr>
            <a:r>
              <a:rPr lang="en-US" dirty="0" smtClean="0">
                <a:solidFill>
                  <a:schemeClr val="bg1">
                    <a:lumMod val="50000"/>
                  </a:schemeClr>
                </a:solidFill>
              </a:rPr>
              <a:t>Six days at Daytona hotel focused on nothing but support training—morning, noon, and night</a:t>
            </a:r>
          </a:p>
          <a:p>
            <a:pPr marL="285750" indent="-285750">
              <a:buFont typeface="Arial" panose="020B0604020202020204" pitchFamily="34" charset="0"/>
              <a:buChar char="•"/>
            </a:pPr>
            <a:r>
              <a:rPr lang="en-US" dirty="0" smtClean="0">
                <a:solidFill>
                  <a:schemeClr val="bg1">
                    <a:lumMod val="50000"/>
                  </a:schemeClr>
                </a:solidFill>
              </a:rPr>
              <a:t>Multiple role plays of every conceivable situation </a:t>
            </a:r>
          </a:p>
          <a:p>
            <a:pPr marL="285750" indent="-285750">
              <a:buFont typeface="Arial" panose="020B0604020202020204" pitchFamily="34" charset="0"/>
              <a:buChar char="•"/>
            </a:pPr>
            <a:r>
              <a:rPr lang="en-US" dirty="0" smtClean="0">
                <a:solidFill>
                  <a:schemeClr val="bg1">
                    <a:lumMod val="50000"/>
                  </a:schemeClr>
                </a:solidFill>
              </a:rPr>
              <a:t>Nine trainers/coaches working with the new staff in small groups, and providing individual evaluations and coaching</a:t>
            </a:r>
          </a:p>
          <a:p>
            <a:pPr marL="285750" indent="-285750">
              <a:buFont typeface="Arial" panose="020B0604020202020204" pitchFamily="34" charset="0"/>
              <a:buChar char="•"/>
            </a:pPr>
            <a:r>
              <a:rPr lang="en-US" dirty="0" smtClean="0">
                <a:solidFill>
                  <a:schemeClr val="bg1">
                    <a:lumMod val="50000"/>
                  </a:schemeClr>
                </a:solidFill>
              </a:rPr>
              <a:t>If needed, regional follow-up two-day retreats for staff who have plateaued in their support training</a:t>
            </a:r>
            <a:endParaRPr lang="en-US" dirty="0">
              <a:solidFill>
                <a:schemeClr val="bg1">
                  <a:lumMod val="50000"/>
                </a:schemeClr>
              </a:solidFill>
            </a:endParaRPr>
          </a:p>
        </p:txBody>
      </p:sp>
      <p:sp>
        <p:nvSpPr>
          <p:cNvPr id="3" name="TextBox 2"/>
          <p:cNvSpPr txBox="1"/>
          <p:nvPr/>
        </p:nvSpPr>
        <p:spPr>
          <a:xfrm>
            <a:off x="690881" y="4244082"/>
            <a:ext cx="7833360" cy="2339102"/>
          </a:xfrm>
          <a:prstGeom prst="rect">
            <a:avLst/>
          </a:prstGeom>
          <a:noFill/>
        </p:spPr>
        <p:txBody>
          <a:bodyPr wrap="square" rtlCol="0">
            <a:spAutoFit/>
          </a:bodyPr>
          <a:lstStyle/>
          <a:p>
            <a:r>
              <a:rPr lang="en-US" sz="2000" b="1" dirty="0" smtClean="0">
                <a:solidFill>
                  <a:schemeClr val="bg1">
                    <a:lumMod val="50000"/>
                  </a:schemeClr>
                </a:solidFill>
              </a:rPr>
              <a:t>Navigators</a:t>
            </a:r>
          </a:p>
          <a:p>
            <a:pPr marL="285750" indent="-285750">
              <a:buFont typeface="Arial" panose="020B0604020202020204" pitchFamily="34" charset="0"/>
              <a:buChar char="•"/>
            </a:pPr>
            <a:r>
              <a:rPr lang="en-US" dirty="0" smtClean="0">
                <a:solidFill>
                  <a:schemeClr val="bg1">
                    <a:lumMod val="50000"/>
                  </a:schemeClr>
                </a:solidFill>
              </a:rPr>
              <a:t>Required to raise ALL expenses related to their week of support training</a:t>
            </a:r>
          </a:p>
          <a:p>
            <a:pPr marL="285750" indent="-285750">
              <a:buFont typeface="Arial" panose="020B0604020202020204" pitchFamily="34" charset="0"/>
              <a:buChar char="•"/>
            </a:pPr>
            <a:r>
              <a:rPr lang="en-US" dirty="0" smtClean="0">
                <a:solidFill>
                  <a:schemeClr val="bg1">
                    <a:lumMod val="50000"/>
                  </a:schemeClr>
                </a:solidFill>
              </a:rPr>
              <a:t>MUCHO Bible study and ministry presentation prep before training week</a:t>
            </a:r>
          </a:p>
          <a:p>
            <a:pPr marL="285750" indent="-285750">
              <a:buFont typeface="Arial" panose="020B0604020202020204" pitchFamily="34" charset="0"/>
              <a:buChar char="•"/>
            </a:pPr>
            <a:r>
              <a:rPr lang="en-US" dirty="0" smtClean="0">
                <a:solidFill>
                  <a:schemeClr val="bg1">
                    <a:lumMod val="50000"/>
                  </a:schemeClr>
                </a:solidFill>
              </a:rPr>
              <a:t>Five days at Glen Eyrie focused exclusively on support training—24/7</a:t>
            </a:r>
          </a:p>
          <a:p>
            <a:pPr marL="285750" indent="-285750">
              <a:buFont typeface="Arial" panose="020B0604020202020204" pitchFamily="34" charset="0"/>
              <a:buChar char="•"/>
            </a:pPr>
            <a:r>
              <a:rPr lang="en-US" dirty="0" smtClean="0">
                <a:solidFill>
                  <a:schemeClr val="bg1">
                    <a:lumMod val="50000"/>
                  </a:schemeClr>
                </a:solidFill>
              </a:rPr>
              <a:t>Brings supervisor to training and sits next to them all day, every day</a:t>
            </a:r>
          </a:p>
          <a:p>
            <a:pPr marL="285750" indent="-285750">
              <a:buFont typeface="Arial" panose="020B0604020202020204" pitchFamily="34" charset="0"/>
              <a:buChar char="•"/>
            </a:pPr>
            <a:r>
              <a:rPr lang="en-US" dirty="0" smtClean="0">
                <a:solidFill>
                  <a:schemeClr val="bg1">
                    <a:lumMod val="50000"/>
                  </a:schemeClr>
                </a:solidFill>
              </a:rPr>
              <a:t>Supervisor becomes weekly accountability partner until they get to 100%</a:t>
            </a:r>
          </a:p>
          <a:p>
            <a:pPr marL="285750" indent="-285750">
              <a:buFont typeface="Arial" panose="020B0604020202020204" pitchFamily="34" charset="0"/>
              <a:buChar char="•"/>
            </a:pPr>
            <a:r>
              <a:rPr lang="en-US" dirty="0" smtClean="0">
                <a:solidFill>
                  <a:schemeClr val="bg1">
                    <a:lumMod val="50000"/>
                  </a:schemeClr>
                </a:solidFill>
              </a:rPr>
              <a:t>Actual phone calls to actual supporters to get actual appointments!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62782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774356" y="2542817"/>
            <a:ext cx="7595287" cy="2095500"/>
          </a:xfrm>
        </p:spPr>
        <p:txBody>
          <a:bodyPr>
            <a:noAutofit/>
          </a:bodyPr>
          <a:lstStyle/>
          <a:p>
            <a:pPr algn="ctr"/>
            <a:r>
              <a:rPr lang="en-US" sz="2800" b="1" dirty="0" smtClean="0"/>
              <a:t>How will you create </a:t>
            </a:r>
          </a:p>
          <a:p>
            <a:pPr algn="ctr"/>
            <a:r>
              <a:rPr lang="en-US" sz="2800" b="1" dirty="0" smtClean="0"/>
              <a:t>the perfect environment </a:t>
            </a:r>
          </a:p>
          <a:p>
            <a:pPr algn="ctr"/>
            <a:r>
              <a:rPr lang="en-US" sz="2800" b="1" dirty="0" smtClean="0"/>
              <a:t>(when, where, and how) </a:t>
            </a:r>
          </a:p>
          <a:p>
            <a:pPr algn="ctr"/>
            <a:r>
              <a:rPr lang="en-US" sz="2800" b="1" dirty="0" smtClean="0"/>
              <a:t>to give your staff </a:t>
            </a:r>
          </a:p>
          <a:p>
            <a:pPr algn="ctr"/>
            <a:r>
              <a:rPr lang="en-US" sz="2800" b="1" dirty="0" smtClean="0"/>
              <a:t>the VERY best </a:t>
            </a:r>
          </a:p>
          <a:p>
            <a:pPr algn="ctr"/>
            <a:r>
              <a:rPr lang="en-US" sz="2800" b="1" dirty="0"/>
              <a:t>s</a:t>
            </a:r>
            <a:r>
              <a:rPr lang="en-US" sz="2800" b="1" dirty="0" smtClean="0"/>
              <a:t>upport raising training possible? </a:t>
            </a:r>
            <a:endParaRPr lang="en-US" sz="2800" b="1" dirty="0"/>
          </a:p>
        </p:txBody>
      </p:sp>
      <p:sp>
        <p:nvSpPr>
          <p:cNvPr id="3" name="Title 1"/>
          <p:cNvSpPr>
            <a:spLocks noGrp="1"/>
          </p:cNvSpPr>
          <p:nvPr>
            <p:ph type="title"/>
          </p:nvPr>
        </p:nvSpPr>
        <p:spPr>
          <a:xfrm>
            <a:off x="1155290" y="414540"/>
            <a:ext cx="6833420" cy="546139"/>
          </a:xfrm>
        </p:spPr>
        <p:txBody>
          <a:bodyPr>
            <a:normAutofit/>
          </a:bodyPr>
          <a:lstStyle/>
          <a:p>
            <a:r>
              <a:rPr lang="en-US" dirty="0" smtClean="0"/>
              <a:t>Question</a:t>
            </a:r>
            <a:endParaRPr lang="en-US" sz="2400" dirty="0"/>
          </a:p>
        </p:txBody>
      </p:sp>
    </p:spTree>
    <p:extLst>
      <p:ext uri="{BB962C8B-B14F-4D97-AF65-F5344CB8AC3E}">
        <p14:creationId xmlns:p14="http://schemas.microsoft.com/office/powerpoint/2010/main" val="12962647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14258819"/>
              </p:ext>
            </p:extLst>
          </p:nvPr>
        </p:nvGraphicFramePr>
        <p:xfrm>
          <a:off x="1235674" y="1465882"/>
          <a:ext cx="6781116" cy="4595778"/>
        </p:xfrm>
        <a:graphic>
          <a:graphicData uri="http://schemas.openxmlformats.org/drawingml/2006/table">
            <a:tbl>
              <a:tblPr firstRow="1" bandRow="1">
                <a:tableStyleId>{5C22544A-7EE6-4342-B048-85BDC9FD1C3A}</a:tableStyleId>
              </a:tblPr>
              <a:tblGrid>
                <a:gridCol w="2260372"/>
                <a:gridCol w="2260372"/>
                <a:gridCol w="2260372"/>
              </a:tblGrid>
              <a:tr h="488190">
                <a:tc>
                  <a:txBody>
                    <a:bodyPr/>
                    <a:lstStyle/>
                    <a:p>
                      <a:pPr algn="ctr"/>
                      <a:r>
                        <a:rPr lang="en-US" sz="1500" dirty="0" smtClean="0"/>
                        <a:t>Timing of Support Training</a:t>
                      </a:r>
                      <a:endParaRPr lang="en-US" sz="1500" dirty="0"/>
                    </a:p>
                  </a:txBody>
                  <a:tcPr marL="73797" marR="73797" marT="36898" marB="36898"/>
                </a:tc>
                <a:tc>
                  <a:txBody>
                    <a:bodyPr/>
                    <a:lstStyle/>
                    <a:p>
                      <a:pPr algn="ctr"/>
                      <a:r>
                        <a:rPr lang="en-US" sz="1500" dirty="0" smtClean="0"/>
                        <a:t>Pros</a:t>
                      </a:r>
                      <a:endParaRPr lang="en-US" sz="1500" dirty="0"/>
                    </a:p>
                  </a:txBody>
                  <a:tcPr marL="73797" marR="73797" marT="36898" marB="36898"/>
                </a:tc>
                <a:tc>
                  <a:txBody>
                    <a:bodyPr/>
                    <a:lstStyle/>
                    <a:p>
                      <a:pPr algn="ctr"/>
                      <a:r>
                        <a:rPr lang="en-US" sz="1500" dirty="0" smtClean="0"/>
                        <a:t>Cons</a:t>
                      </a:r>
                      <a:endParaRPr lang="en-US" sz="1500" dirty="0"/>
                    </a:p>
                  </a:txBody>
                  <a:tcPr marL="73797" marR="73797" marT="36898" marB="36898"/>
                </a:tc>
              </a:tr>
              <a:tr h="1124476">
                <a:tc>
                  <a:txBody>
                    <a:bodyPr/>
                    <a:lstStyle/>
                    <a:p>
                      <a:r>
                        <a:rPr lang="en-US" sz="1500" dirty="0" smtClean="0"/>
                        <a:t>During Orientation</a:t>
                      </a:r>
                    </a:p>
                    <a:p>
                      <a:endParaRPr lang="en-US" sz="1500" dirty="0"/>
                    </a:p>
                  </a:txBody>
                  <a:tcPr marL="73797" marR="73797" marT="36898" marB="36898"/>
                </a:tc>
                <a:tc>
                  <a:txBody>
                    <a:bodyPr/>
                    <a:lstStyle/>
                    <a:p>
                      <a:pPr marL="285750" indent="-285750">
                        <a:buFont typeface="Arial" panose="020B0604020202020204" pitchFamily="34" charset="0"/>
                        <a:buChar char="•"/>
                      </a:pPr>
                      <a:r>
                        <a:rPr lang="en-US" sz="1500" dirty="0" smtClean="0"/>
                        <a:t>All together</a:t>
                      </a:r>
                    </a:p>
                    <a:p>
                      <a:pPr marL="285750" indent="-285750">
                        <a:buFont typeface="Arial" panose="020B0604020202020204" pitchFamily="34" charset="0"/>
                        <a:buChar char="•"/>
                      </a:pPr>
                      <a:r>
                        <a:rPr lang="en-US" sz="1500" dirty="0" smtClean="0"/>
                        <a:t>Less time/travel</a:t>
                      </a:r>
                    </a:p>
                    <a:p>
                      <a:pPr marL="285750" indent="-285750">
                        <a:buFont typeface="Arial" panose="020B0604020202020204" pitchFamily="34" charset="0"/>
                        <a:buChar char="•"/>
                      </a:pPr>
                      <a:r>
                        <a:rPr lang="en-US" sz="1500" dirty="0" smtClean="0"/>
                        <a:t>Everyone gets exposed to support training</a:t>
                      </a:r>
                      <a:r>
                        <a:rPr lang="en-US" sz="1500" baseline="0" dirty="0" smtClean="0"/>
                        <a:t> </a:t>
                      </a:r>
                      <a:endParaRPr lang="en-US" sz="1500" dirty="0"/>
                    </a:p>
                  </a:txBody>
                  <a:tcPr marL="73797" marR="73797" marT="36898" marB="36898"/>
                </a:tc>
                <a:tc>
                  <a:txBody>
                    <a:bodyPr/>
                    <a:lstStyle/>
                    <a:p>
                      <a:pPr marL="285750" indent="-285750">
                        <a:buFont typeface="Arial" panose="020B0604020202020204" pitchFamily="34" charset="0"/>
                        <a:buChar char="•"/>
                      </a:pPr>
                      <a:r>
                        <a:rPr lang="en-US" sz="1500" dirty="0" smtClean="0"/>
                        <a:t>Don’t know if they will even</a:t>
                      </a:r>
                      <a:r>
                        <a:rPr lang="en-US" sz="1500" baseline="0" dirty="0" smtClean="0"/>
                        <a:t> need the training</a:t>
                      </a:r>
                    </a:p>
                    <a:p>
                      <a:pPr marL="285750" indent="-285750">
                        <a:buFont typeface="Arial" panose="020B0604020202020204" pitchFamily="34" charset="0"/>
                        <a:buChar char="•"/>
                      </a:pPr>
                      <a:r>
                        <a:rPr lang="en-US" sz="1500" baseline="0" dirty="0" smtClean="0"/>
                        <a:t>Won’t know how to do preparation</a:t>
                      </a:r>
                    </a:p>
                    <a:p>
                      <a:pPr marL="285750" indent="-285750">
                        <a:buFont typeface="Arial" panose="020B0604020202020204" pitchFamily="34" charset="0"/>
                        <a:buChar char="•"/>
                      </a:pPr>
                      <a:endParaRPr lang="en-US" sz="1500" dirty="0"/>
                    </a:p>
                  </a:txBody>
                  <a:tcPr marL="73797" marR="73797" marT="36898" marB="36898"/>
                </a:tc>
              </a:tr>
              <a:tr h="1335732">
                <a:tc>
                  <a:txBody>
                    <a:bodyPr/>
                    <a:lstStyle/>
                    <a:p>
                      <a:r>
                        <a:rPr lang="en-US" sz="1500" dirty="0" smtClean="0"/>
                        <a:t>During Staff Training</a:t>
                      </a:r>
                      <a:endParaRPr lang="en-US" sz="1500" dirty="0"/>
                    </a:p>
                  </a:txBody>
                  <a:tcPr marL="73797" marR="73797" marT="36898" marB="36898"/>
                </a:tc>
                <a:tc>
                  <a:txBody>
                    <a:bodyPr/>
                    <a:lstStyle/>
                    <a:p>
                      <a:pPr marL="285750" indent="-285750">
                        <a:buFont typeface="Arial" panose="020B0604020202020204" pitchFamily="34" charset="0"/>
                        <a:buChar char="•"/>
                      </a:pPr>
                      <a:r>
                        <a:rPr lang="en-US" sz="1500" dirty="0" smtClean="0"/>
                        <a:t>All together</a:t>
                      </a:r>
                    </a:p>
                    <a:p>
                      <a:pPr marL="285750" indent="-285750">
                        <a:buFont typeface="Arial" panose="020B0604020202020204" pitchFamily="34" charset="0"/>
                        <a:buChar char="•"/>
                      </a:pPr>
                      <a:r>
                        <a:rPr lang="en-US" sz="1500" dirty="0" smtClean="0"/>
                        <a:t>Less time/travel</a:t>
                      </a:r>
                    </a:p>
                    <a:p>
                      <a:pPr marL="285750" indent="-285750">
                        <a:buFont typeface="Arial" panose="020B0604020202020204" pitchFamily="34" charset="0"/>
                        <a:buChar char="•"/>
                      </a:pPr>
                      <a:r>
                        <a:rPr lang="en-US" sz="1500" dirty="0" smtClean="0"/>
                        <a:t>New staff definitely</a:t>
                      </a:r>
                      <a:r>
                        <a:rPr lang="en-US" sz="1500" baseline="0" dirty="0" smtClean="0"/>
                        <a:t> know they will use what they get</a:t>
                      </a:r>
                      <a:endParaRPr lang="en-US" sz="1500" dirty="0"/>
                    </a:p>
                  </a:txBody>
                  <a:tcPr marL="73797" marR="73797" marT="36898" marB="36898"/>
                </a:tc>
                <a:tc>
                  <a:txBody>
                    <a:bodyPr/>
                    <a:lstStyle/>
                    <a:p>
                      <a:pPr marL="285750" indent="-285750">
                        <a:buFont typeface="Arial" panose="020B0604020202020204" pitchFamily="34" charset="0"/>
                        <a:buChar char="•"/>
                      </a:pPr>
                      <a:r>
                        <a:rPr lang="en-US" sz="1500" dirty="0" smtClean="0"/>
                        <a:t>Not as prepared</a:t>
                      </a:r>
                    </a:p>
                    <a:p>
                      <a:pPr marL="285750" indent="-285750">
                        <a:buFont typeface="Arial" panose="020B0604020202020204" pitchFamily="34" charset="0"/>
                        <a:buChar char="•"/>
                      </a:pPr>
                      <a:r>
                        <a:rPr lang="en-US" sz="1500" dirty="0" smtClean="0"/>
                        <a:t>Double trainings wear them out</a:t>
                      </a:r>
                    </a:p>
                    <a:p>
                      <a:pPr marL="285750" indent="-285750">
                        <a:buFont typeface="Arial" panose="020B0604020202020204" pitchFamily="34" charset="0"/>
                        <a:buChar char="•"/>
                      </a:pPr>
                      <a:r>
                        <a:rPr lang="en-US" sz="1500" dirty="0" smtClean="0"/>
                        <a:t>Information</a:t>
                      </a:r>
                      <a:r>
                        <a:rPr lang="en-US" sz="1500" baseline="0" dirty="0" smtClean="0"/>
                        <a:t> overload</a:t>
                      </a:r>
                      <a:endParaRPr lang="en-US" sz="1500" dirty="0" smtClean="0"/>
                    </a:p>
                    <a:p>
                      <a:pPr marL="285750" indent="-285750">
                        <a:buFont typeface="Arial" panose="020B0604020202020204" pitchFamily="34" charset="0"/>
                        <a:buChar char="•"/>
                      </a:pPr>
                      <a:endParaRPr lang="en-US" sz="1500" dirty="0" smtClean="0"/>
                    </a:p>
                    <a:p>
                      <a:pPr marL="285750" indent="-285750">
                        <a:buFont typeface="Arial" panose="020B0604020202020204" pitchFamily="34" charset="0"/>
                        <a:buChar char="•"/>
                      </a:pPr>
                      <a:endParaRPr lang="en-US" sz="1500" dirty="0"/>
                    </a:p>
                  </a:txBody>
                  <a:tcPr marL="73797" marR="73797" marT="36898" marB="36898"/>
                </a:tc>
              </a:tr>
              <a:tr h="1335732">
                <a:tc>
                  <a:txBody>
                    <a:bodyPr/>
                    <a:lstStyle/>
                    <a:p>
                      <a:r>
                        <a:rPr lang="en-US" sz="1500" dirty="0" smtClean="0"/>
                        <a:t>A Separate</a:t>
                      </a:r>
                      <a:r>
                        <a:rPr lang="en-US" sz="1500" baseline="0" dirty="0" smtClean="0"/>
                        <a:t> Time &amp; Place </a:t>
                      </a:r>
                      <a:endParaRPr lang="en-US" sz="1500" dirty="0"/>
                    </a:p>
                  </a:txBody>
                  <a:tcPr marL="73797" marR="73797" marT="36898" marB="36898"/>
                </a:tc>
                <a:tc>
                  <a:txBody>
                    <a:bodyPr/>
                    <a:lstStyle/>
                    <a:p>
                      <a:pPr marL="285750" indent="-285750">
                        <a:buFont typeface="Arial" panose="020B0604020202020204" pitchFamily="34" charset="0"/>
                        <a:buChar char="•"/>
                      </a:pPr>
                      <a:r>
                        <a:rPr lang="en-US" sz="1500" dirty="0" smtClean="0"/>
                        <a:t>Fresh</a:t>
                      </a:r>
                    </a:p>
                    <a:p>
                      <a:pPr marL="285750" indent="-285750">
                        <a:buFont typeface="Arial" panose="020B0604020202020204" pitchFamily="34" charset="0"/>
                        <a:buChar char="•"/>
                      </a:pPr>
                      <a:r>
                        <a:rPr lang="en-US" sz="1500" dirty="0" smtClean="0"/>
                        <a:t>One topic at a time</a:t>
                      </a:r>
                    </a:p>
                    <a:p>
                      <a:pPr marL="285750" indent="-285750">
                        <a:buFont typeface="Arial" panose="020B0604020202020204" pitchFamily="34" charset="0"/>
                        <a:buChar char="•"/>
                      </a:pPr>
                      <a:r>
                        <a:rPr lang="en-US" sz="1500" dirty="0" smtClean="0"/>
                        <a:t>Fully focused</a:t>
                      </a:r>
                    </a:p>
                    <a:p>
                      <a:pPr marL="285750" indent="-285750">
                        <a:buFont typeface="Arial" panose="020B0604020202020204" pitchFamily="34" charset="0"/>
                        <a:buChar char="•"/>
                      </a:pPr>
                      <a:r>
                        <a:rPr lang="en-US" sz="1500" dirty="0" smtClean="0"/>
                        <a:t>Time</a:t>
                      </a:r>
                      <a:r>
                        <a:rPr lang="en-US" sz="1500" baseline="0" dirty="0" smtClean="0"/>
                        <a:t> to prepare fully</a:t>
                      </a:r>
                    </a:p>
                    <a:p>
                      <a:pPr marL="285750" indent="-285750">
                        <a:buFont typeface="Arial" panose="020B0604020202020204" pitchFamily="34" charset="0"/>
                        <a:buChar char="•"/>
                      </a:pPr>
                      <a:r>
                        <a:rPr lang="en-US" sz="1500" baseline="0" dirty="0" smtClean="0"/>
                        <a:t>No rush</a:t>
                      </a:r>
                    </a:p>
                    <a:p>
                      <a:pPr marL="285750" indent="-285750">
                        <a:buFont typeface="Arial" panose="020B0604020202020204" pitchFamily="34" charset="0"/>
                        <a:buChar char="•"/>
                      </a:pPr>
                      <a:endParaRPr lang="en-US" sz="1500" dirty="0"/>
                    </a:p>
                  </a:txBody>
                  <a:tcPr marL="73797" marR="73797" marT="36898" marB="36898"/>
                </a:tc>
                <a:tc>
                  <a:txBody>
                    <a:bodyPr/>
                    <a:lstStyle/>
                    <a:p>
                      <a:pPr marL="285750" indent="-285750">
                        <a:buFont typeface="Arial" panose="020B0604020202020204" pitchFamily="34" charset="0"/>
                        <a:buChar char="•"/>
                      </a:pPr>
                      <a:r>
                        <a:rPr lang="en-US" sz="1500" dirty="0" smtClean="0"/>
                        <a:t>More time/travel</a:t>
                      </a:r>
                      <a:endParaRPr lang="en-US" sz="1500" dirty="0"/>
                    </a:p>
                  </a:txBody>
                  <a:tcPr marL="73797" marR="73797" marT="36898" marB="36898"/>
                </a:tc>
              </a:tr>
            </a:tbl>
          </a:graphicData>
        </a:graphic>
      </p:graphicFrame>
      <p:sp>
        <p:nvSpPr>
          <p:cNvPr id="3" name="Title 1"/>
          <p:cNvSpPr>
            <a:spLocks noGrp="1"/>
          </p:cNvSpPr>
          <p:nvPr>
            <p:ph type="title"/>
          </p:nvPr>
        </p:nvSpPr>
        <p:spPr>
          <a:xfrm>
            <a:off x="1155290" y="414540"/>
            <a:ext cx="6833420" cy="546139"/>
          </a:xfrm>
        </p:spPr>
        <p:txBody>
          <a:bodyPr>
            <a:normAutofit/>
          </a:bodyPr>
          <a:lstStyle/>
          <a:p>
            <a:r>
              <a:rPr lang="en-US" dirty="0" smtClean="0"/>
              <a:t>The Right Training…At the Right Time!</a:t>
            </a:r>
            <a:endParaRPr lang="en-US" sz="2400" dirty="0"/>
          </a:p>
        </p:txBody>
      </p:sp>
    </p:spTree>
    <p:extLst>
      <p:ext uri="{BB962C8B-B14F-4D97-AF65-F5344CB8AC3E}">
        <p14:creationId xmlns:p14="http://schemas.microsoft.com/office/powerpoint/2010/main" val="246093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1202485" y="1175005"/>
            <a:ext cx="6739029" cy="2095500"/>
          </a:xfrm>
        </p:spPr>
        <p:txBody>
          <a:bodyPr>
            <a:normAutofit/>
          </a:bodyPr>
          <a:lstStyle/>
          <a:p>
            <a:pPr algn="ctr"/>
            <a:r>
              <a:rPr lang="en-US" sz="2000" b="1" dirty="0" smtClean="0"/>
              <a:t>When is THE optimum time a new staff person should receive support training? </a:t>
            </a:r>
            <a:endParaRPr lang="en-US" sz="2000" b="1" dirty="0"/>
          </a:p>
        </p:txBody>
      </p:sp>
      <p:sp>
        <p:nvSpPr>
          <p:cNvPr id="2" name="TextBox 1"/>
          <p:cNvSpPr txBox="1"/>
          <p:nvPr/>
        </p:nvSpPr>
        <p:spPr>
          <a:xfrm>
            <a:off x="1699418" y="2754413"/>
            <a:ext cx="5120640" cy="369332"/>
          </a:xfrm>
          <a:prstGeom prst="rect">
            <a:avLst/>
          </a:prstGeom>
          <a:noFill/>
        </p:spPr>
        <p:txBody>
          <a:bodyPr wrap="square" rtlCol="0">
            <a:spAutoFit/>
          </a:bodyPr>
          <a:lstStyle/>
          <a:p>
            <a:r>
              <a:rPr lang="en-US" b="1" dirty="0" smtClean="0">
                <a:solidFill>
                  <a:schemeClr val="bg1">
                    <a:lumMod val="50000"/>
                  </a:schemeClr>
                </a:solidFill>
              </a:rPr>
              <a:t>1. AFTER they have officially been accepted on staff</a:t>
            </a:r>
            <a:endParaRPr lang="en-US" b="1" dirty="0">
              <a:solidFill>
                <a:schemeClr val="bg1">
                  <a:lumMod val="50000"/>
                </a:schemeClr>
              </a:solidFill>
            </a:endParaRPr>
          </a:p>
        </p:txBody>
      </p:sp>
      <p:sp>
        <p:nvSpPr>
          <p:cNvPr id="6" name="TextBox 5"/>
          <p:cNvSpPr txBox="1"/>
          <p:nvPr/>
        </p:nvSpPr>
        <p:spPr>
          <a:xfrm>
            <a:off x="1699418" y="3075729"/>
            <a:ext cx="7098593" cy="646331"/>
          </a:xfrm>
          <a:prstGeom prst="rect">
            <a:avLst/>
          </a:prstGeom>
          <a:noFill/>
        </p:spPr>
        <p:txBody>
          <a:bodyPr wrap="square" rtlCol="0">
            <a:spAutoFit/>
          </a:bodyPr>
          <a:lstStyle/>
          <a:p>
            <a:r>
              <a:rPr lang="en-US" b="1" dirty="0" smtClean="0">
                <a:solidFill>
                  <a:schemeClr val="bg1">
                    <a:lumMod val="50000"/>
                  </a:schemeClr>
                </a:solidFill>
              </a:rPr>
              <a:t>2. AFTER they have officially received their ministry assignment</a:t>
            </a:r>
          </a:p>
          <a:p>
            <a:endParaRPr lang="en-US" dirty="0">
              <a:solidFill>
                <a:schemeClr val="bg1">
                  <a:lumMod val="50000"/>
                </a:schemeClr>
              </a:solidFill>
            </a:endParaRPr>
          </a:p>
        </p:txBody>
      </p:sp>
      <p:sp>
        <p:nvSpPr>
          <p:cNvPr id="7" name="TextBox 6"/>
          <p:cNvSpPr txBox="1"/>
          <p:nvPr/>
        </p:nvSpPr>
        <p:spPr>
          <a:xfrm>
            <a:off x="1699418" y="3389923"/>
            <a:ext cx="6242096" cy="369332"/>
          </a:xfrm>
          <a:prstGeom prst="rect">
            <a:avLst/>
          </a:prstGeom>
          <a:noFill/>
        </p:spPr>
        <p:txBody>
          <a:bodyPr wrap="square" rtlCol="0">
            <a:spAutoFit/>
          </a:bodyPr>
          <a:lstStyle/>
          <a:p>
            <a:r>
              <a:rPr lang="en-US" b="1" dirty="0">
                <a:solidFill>
                  <a:schemeClr val="bg1">
                    <a:lumMod val="50000"/>
                  </a:schemeClr>
                </a:solidFill>
              </a:rPr>
              <a:t>3</a:t>
            </a:r>
            <a:r>
              <a:rPr lang="en-US" b="1" dirty="0" smtClean="0">
                <a:solidFill>
                  <a:schemeClr val="bg1">
                    <a:lumMod val="50000"/>
                  </a:schemeClr>
                </a:solidFill>
              </a:rPr>
              <a:t>. AFTER their budget has been completed/approved</a:t>
            </a:r>
            <a:endParaRPr lang="en-US" b="1" dirty="0">
              <a:solidFill>
                <a:schemeClr val="bg1">
                  <a:lumMod val="50000"/>
                </a:schemeClr>
              </a:solidFill>
            </a:endParaRPr>
          </a:p>
        </p:txBody>
      </p:sp>
      <p:sp>
        <p:nvSpPr>
          <p:cNvPr id="8" name="TextBox 7"/>
          <p:cNvSpPr txBox="1"/>
          <p:nvPr/>
        </p:nvSpPr>
        <p:spPr>
          <a:xfrm>
            <a:off x="1699418" y="3730301"/>
            <a:ext cx="6242096" cy="646331"/>
          </a:xfrm>
          <a:prstGeom prst="rect">
            <a:avLst/>
          </a:prstGeom>
          <a:noFill/>
        </p:spPr>
        <p:txBody>
          <a:bodyPr wrap="square" rtlCol="0">
            <a:spAutoFit/>
          </a:bodyPr>
          <a:lstStyle/>
          <a:p>
            <a:r>
              <a:rPr lang="en-US" b="1" dirty="0" smtClean="0">
                <a:solidFill>
                  <a:schemeClr val="bg1">
                    <a:lumMod val="50000"/>
                  </a:schemeClr>
                </a:solidFill>
              </a:rPr>
              <a:t>4. AFTER they transition from work to full-time support raising 	&amp; can get FULLY prepared  </a:t>
            </a:r>
            <a:endParaRPr lang="en-US" b="1" dirty="0">
              <a:solidFill>
                <a:schemeClr val="bg1">
                  <a:lumMod val="50000"/>
                </a:schemeClr>
              </a:solidFill>
            </a:endParaRPr>
          </a:p>
        </p:txBody>
      </p:sp>
      <p:sp>
        <p:nvSpPr>
          <p:cNvPr id="9" name="TextBox 8"/>
          <p:cNvSpPr txBox="1"/>
          <p:nvPr/>
        </p:nvSpPr>
        <p:spPr>
          <a:xfrm>
            <a:off x="1699418" y="4316297"/>
            <a:ext cx="5120640" cy="369332"/>
          </a:xfrm>
          <a:prstGeom prst="rect">
            <a:avLst/>
          </a:prstGeom>
          <a:noFill/>
        </p:spPr>
        <p:txBody>
          <a:bodyPr wrap="square" rtlCol="0">
            <a:spAutoFit/>
          </a:bodyPr>
          <a:lstStyle/>
          <a:p>
            <a:r>
              <a:rPr lang="en-US" b="1" dirty="0">
                <a:solidFill>
                  <a:schemeClr val="bg1">
                    <a:lumMod val="50000"/>
                  </a:schemeClr>
                </a:solidFill>
              </a:rPr>
              <a:t>5</a:t>
            </a:r>
            <a:r>
              <a:rPr lang="en-US" b="1" dirty="0" smtClean="0">
                <a:solidFill>
                  <a:schemeClr val="bg1">
                    <a:lumMod val="50000"/>
                  </a:schemeClr>
                </a:solidFill>
              </a:rPr>
              <a:t>. BEFORE they start raising support </a:t>
            </a:r>
            <a:endParaRPr lang="en-US" b="1" dirty="0">
              <a:solidFill>
                <a:schemeClr val="bg1">
                  <a:lumMod val="50000"/>
                </a:schemeClr>
              </a:solidFill>
            </a:endParaRPr>
          </a:p>
        </p:txBody>
      </p:sp>
      <p:sp>
        <p:nvSpPr>
          <p:cNvPr id="10" name="TextBox 9"/>
          <p:cNvSpPr txBox="1"/>
          <p:nvPr/>
        </p:nvSpPr>
        <p:spPr>
          <a:xfrm>
            <a:off x="1249680" y="4806864"/>
            <a:ext cx="6691834" cy="646331"/>
          </a:xfrm>
          <a:prstGeom prst="rect">
            <a:avLst/>
          </a:prstGeom>
          <a:noFill/>
        </p:spPr>
        <p:txBody>
          <a:bodyPr wrap="square" rtlCol="0">
            <a:spAutoFit/>
          </a:bodyPr>
          <a:lstStyle/>
          <a:p>
            <a:pPr algn="ctr"/>
            <a:r>
              <a:rPr lang="en-US" b="1" dirty="0" smtClean="0">
                <a:solidFill>
                  <a:schemeClr val="bg1">
                    <a:lumMod val="50000"/>
                  </a:schemeClr>
                </a:solidFill>
              </a:rPr>
              <a:t>Note: Make sure you give them enough time to realistically finish their support raising before their reporting date.  </a:t>
            </a:r>
            <a:endParaRPr lang="en-US" b="1" dirty="0">
              <a:solidFill>
                <a:schemeClr val="bg1">
                  <a:lumMod val="50000"/>
                </a:schemeClr>
              </a:solidFill>
            </a:endParaRPr>
          </a:p>
        </p:txBody>
      </p:sp>
      <p:sp>
        <p:nvSpPr>
          <p:cNvPr id="11" name="Title 1"/>
          <p:cNvSpPr>
            <a:spLocks noGrp="1"/>
          </p:cNvSpPr>
          <p:nvPr>
            <p:ph type="title"/>
          </p:nvPr>
        </p:nvSpPr>
        <p:spPr>
          <a:xfrm>
            <a:off x="1155290" y="414540"/>
            <a:ext cx="6833420" cy="546139"/>
          </a:xfrm>
        </p:spPr>
        <p:txBody>
          <a:bodyPr>
            <a:normAutofit/>
          </a:bodyPr>
          <a:lstStyle/>
          <a:p>
            <a:r>
              <a:rPr lang="en-US" dirty="0" smtClean="0"/>
              <a:t>The Right Training…At the Right Time!</a:t>
            </a:r>
            <a:endParaRPr lang="en-US" sz="2400" dirty="0"/>
          </a:p>
        </p:txBody>
      </p:sp>
    </p:spTree>
    <p:extLst>
      <p:ext uri="{BB962C8B-B14F-4D97-AF65-F5344CB8AC3E}">
        <p14:creationId xmlns:p14="http://schemas.microsoft.com/office/powerpoint/2010/main" val="257803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2090259" y="1757201"/>
            <a:ext cx="5024437" cy="2095500"/>
          </a:xfrm>
        </p:spPr>
        <p:txBody>
          <a:bodyPr>
            <a:normAutofit/>
          </a:bodyPr>
          <a:lstStyle/>
          <a:p>
            <a:pPr algn="ctr"/>
            <a:r>
              <a:rPr lang="en-US" sz="2800" b="1" dirty="0" smtClean="0"/>
              <a:t>Make vision-driven decisions   on when and where                 you train your staff. </a:t>
            </a:r>
            <a:endParaRPr lang="en-US" sz="2800" b="1" dirty="0"/>
          </a:p>
        </p:txBody>
      </p:sp>
      <p:sp>
        <p:nvSpPr>
          <p:cNvPr id="4" name="Content Placeholder 4"/>
          <p:cNvSpPr txBox="1">
            <a:spLocks/>
          </p:cNvSpPr>
          <p:nvPr/>
        </p:nvSpPr>
        <p:spPr>
          <a:xfrm>
            <a:off x="1323818" y="3674422"/>
            <a:ext cx="6557318" cy="2095500"/>
          </a:xfrm>
          <a:prstGeom prst="rect">
            <a:avLst/>
          </a:prstGeom>
        </p:spPr>
        <p:txBody>
          <a:bodyPr vert="horz" lIns="91440" tIns="45720" rIns="91440" bIns="45720" rtlCol="0" anchor="ctr" anchorCtr="0">
            <a:noAutofit/>
          </a:bodyPr>
          <a:lstStyle>
            <a:lvl1pPr marL="0" indent="0" algn="l" defTabSz="457200" rtl="0" eaLnBrk="1" latinLnBrk="0" hangingPunct="1">
              <a:lnSpc>
                <a:spcPct val="100000"/>
              </a:lnSpc>
              <a:spcBef>
                <a:spcPct val="20000"/>
              </a:spcBef>
              <a:buFont typeface="Arial"/>
              <a:buNone/>
              <a:defRPr sz="2000" kern="1200">
                <a:solidFill>
                  <a:schemeClr val="bg1">
                    <a:lumMod val="50000"/>
                  </a:schemeClr>
                </a:solidFill>
                <a:latin typeface="+mn-lt"/>
                <a:ea typeface="+mn-ea"/>
                <a:cs typeface="+mn-cs"/>
              </a:defRPr>
            </a:lvl1pPr>
            <a:lvl2pPr marL="742950" indent="-285750" algn="l" defTabSz="457200" rtl="0" eaLnBrk="1" latinLnBrk="0" hangingPunct="1">
              <a:lnSpc>
                <a:spcPct val="100000"/>
              </a:lnSpc>
              <a:spcBef>
                <a:spcPct val="20000"/>
              </a:spcBef>
              <a:buFont typeface="Arial"/>
              <a:buChar char="•"/>
              <a:defRPr sz="2000" kern="1200">
                <a:solidFill>
                  <a:schemeClr val="bg1">
                    <a:lumMod val="50000"/>
                  </a:schemeClr>
                </a:solidFill>
                <a:latin typeface="+mn-lt"/>
                <a:ea typeface="+mn-ea"/>
                <a:cs typeface="+mn-cs"/>
              </a:defRPr>
            </a:lvl2pPr>
            <a:lvl3pPr marL="1143000" indent="-228600" algn="l" defTabSz="457200" rtl="0" eaLnBrk="1" latinLnBrk="0" hangingPunct="1">
              <a:lnSpc>
                <a:spcPct val="100000"/>
              </a:lnSpc>
              <a:spcBef>
                <a:spcPct val="20000"/>
              </a:spcBef>
              <a:buFont typeface="Arial"/>
              <a:buChar char="•"/>
              <a:defRPr sz="2000" kern="1200">
                <a:solidFill>
                  <a:schemeClr val="bg1">
                    <a:lumMod val="50000"/>
                  </a:schemeClr>
                </a:solidFill>
                <a:latin typeface="+mn-lt"/>
                <a:ea typeface="+mn-ea"/>
                <a:cs typeface="+mn-cs"/>
              </a:defRPr>
            </a:lvl3pPr>
            <a:lvl4pPr marL="1600200" indent="-228600" algn="l" defTabSz="457200" rtl="0" eaLnBrk="1" latinLnBrk="0" hangingPunct="1">
              <a:lnSpc>
                <a:spcPct val="100000"/>
              </a:lnSpc>
              <a:spcBef>
                <a:spcPct val="20000"/>
              </a:spcBef>
              <a:buFont typeface="Arial"/>
              <a:buChar char="–"/>
              <a:defRPr sz="2000" kern="1200">
                <a:solidFill>
                  <a:schemeClr val="bg1">
                    <a:lumMod val="50000"/>
                  </a:schemeClr>
                </a:solidFill>
                <a:latin typeface="+mn-lt"/>
                <a:ea typeface="+mn-ea"/>
                <a:cs typeface="+mn-cs"/>
              </a:defRPr>
            </a:lvl4pPr>
            <a:lvl5pPr marL="2057400" indent="-228600" algn="l" defTabSz="457200" rtl="0" eaLnBrk="1" latinLnBrk="0" hangingPunct="1">
              <a:lnSpc>
                <a:spcPct val="100000"/>
              </a:lnSpc>
              <a:spcBef>
                <a:spcPct val="20000"/>
              </a:spcBef>
              <a:buFont typeface="Arial"/>
              <a:buChar char="»"/>
              <a:defRPr sz="20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dirty="0" smtClean="0"/>
              <a:t>You will reproduce after your own kind! If they see you make budget-driven decisions, don’t expect them to make vision-driven ones! </a:t>
            </a:r>
            <a:endParaRPr lang="en-US" sz="2400" dirty="0"/>
          </a:p>
        </p:txBody>
      </p:sp>
      <p:sp>
        <p:nvSpPr>
          <p:cNvPr id="6" name="Title 1"/>
          <p:cNvSpPr>
            <a:spLocks noGrp="1"/>
          </p:cNvSpPr>
          <p:nvPr>
            <p:ph type="title"/>
          </p:nvPr>
        </p:nvSpPr>
        <p:spPr>
          <a:xfrm>
            <a:off x="1155290" y="414540"/>
            <a:ext cx="6833420" cy="546139"/>
          </a:xfrm>
        </p:spPr>
        <p:txBody>
          <a:bodyPr>
            <a:normAutofit/>
          </a:bodyPr>
          <a:lstStyle/>
          <a:p>
            <a:r>
              <a:rPr lang="en-US" dirty="0" smtClean="0"/>
              <a:t>Principle</a:t>
            </a:r>
            <a:endParaRPr lang="en-US" sz="2400" dirty="0"/>
          </a:p>
        </p:txBody>
      </p:sp>
    </p:spTree>
    <p:extLst>
      <p:ext uri="{BB962C8B-B14F-4D97-AF65-F5344CB8AC3E}">
        <p14:creationId xmlns:p14="http://schemas.microsoft.com/office/powerpoint/2010/main" val="147844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1155290" y="414540"/>
            <a:ext cx="6833420" cy="546139"/>
          </a:xfrm>
        </p:spPr>
        <p:txBody>
          <a:bodyPr>
            <a:normAutofit fontScale="90000"/>
          </a:bodyPr>
          <a:lstStyle/>
          <a:p>
            <a:r>
              <a:rPr lang="en-US" dirty="0" smtClean="0"/>
              <a:t>How </a:t>
            </a:r>
            <a:r>
              <a:rPr lang="en-US" dirty="0" err="1" smtClean="0"/>
              <a:t>To’s</a:t>
            </a:r>
            <a:r>
              <a:rPr lang="en-US" dirty="0" smtClean="0"/>
              <a:t> of Effective Support Raising Training</a:t>
            </a:r>
            <a:endParaRPr lang="en-US" sz="2400" dirty="0"/>
          </a:p>
        </p:txBody>
      </p:sp>
      <p:sp>
        <p:nvSpPr>
          <p:cNvPr id="2" name="TextBox 1"/>
          <p:cNvSpPr txBox="1"/>
          <p:nvPr/>
        </p:nvSpPr>
        <p:spPr>
          <a:xfrm>
            <a:off x="1432560" y="1548577"/>
            <a:ext cx="6421120" cy="646331"/>
          </a:xfrm>
          <a:prstGeom prst="rect">
            <a:avLst/>
          </a:prstGeom>
          <a:noFill/>
        </p:spPr>
        <p:txBody>
          <a:bodyPr wrap="square" rtlCol="0">
            <a:spAutoFit/>
          </a:bodyPr>
          <a:lstStyle/>
          <a:p>
            <a:r>
              <a:rPr lang="en-US" b="1" dirty="0" smtClean="0">
                <a:solidFill>
                  <a:schemeClr val="bg1">
                    <a:lumMod val="50000"/>
                  </a:schemeClr>
                </a:solidFill>
              </a:rPr>
              <a:t>1. Make it a hands-on facilitated workshop instead of a sit/soak lecture seminar</a:t>
            </a:r>
            <a:endParaRPr lang="en-US" b="1" dirty="0">
              <a:solidFill>
                <a:schemeClr val="bg1">
                  <a:lumMod val="50000"/>
                </a:schemeClr>
              </a:solidFill>
            </a:endParaRPr>
          </a:p>
        </p:txBody>
      </p:sp>
      <p:sp>
        <p:nvSpPr>
          <p:cNvPr id="6" name="TextBox 5"/>
          <p:cNvSpPr txBox="1"/>
          <p:nvPr/>
        </p:nvSpPr>
        <p:spPr>
          <a:xfrm>
            <a:off x="1432560" y="2291735"/>
            <a:ext cx="6421120" cy="646331"/>
          </a:xfrm>
          <a:prstGeom prst="rect">
            <a:avLst/>
          </a:prstGeom>
          <a:noFill/>
        </p:spPr>
        <p:txBody>
          <a:bodyPr wrap="square" rtlCol="0">
            <a:spAutoFit/>
          </a:bodyPr>
          <a:lstStyle/>
          <a:p>
            <a:r>
              <a:rPr lang="en-US" b="1" dirty="0" smtClean="0">
                <a:solidFill>
                  <a:schemeClr val="bg1">
                    <a:lumMod val="50000"/>
                  </a:schemeClr>
                </a:solidFill>
              </a:rPr>
              <a:t>2. Require them to do extensive preparation, especially Bible </a:t>
            </a:r>
            <a:r>
              <a:rPr lang="en-US" b="1" dirty="0" smtClean="0">
                <a:solidFill>
                  <a:schemeClr val="bg1">
                    <a:lumMod val="50000"/>
                  </a:schemeClr>
                </a:solidFill>
              </a:rPr>
              <a:t>study</a:t>
            </a:r>
            <a:endParaRPr lang="en-US" b="1" dirty="0">
              <a:solidFill>
                <a:schemeClr val="bg1">
                  <a:lumMod val="50000"/>
                </a:schemeClr>
              </a:solidFill>
            </a:endParaRPr>
          </a:p>
        </p:txBody>
      </p:sp>
      <p:sp>
        <p:nvSpPr>
          <p:cNvPr id="7" name="TextBox 6"/>
          <p:cNvSpPr txBox="1"/>
          <p:nvPr/>
        </p:nvSpPr>
        <p:spPr>
          <a:xfrm>
            <a:off x="1432560" y="2965683"/>
            <a:ext cx="6421120" cy="646331"/>
          </a:xfrm>
          <a:prstGeom prst="rect">
            <a:avLst/>
          </a:prstGeom>
          <a:noFill/>
        </p:spPr>
        <p:txBody>
          <a:bodyPr wrap="square" rtlCol="0">
            <a:spAutoFit/>
          </a:bodyPr>
          <a:lstStyle/>
          <a:p>
            <a:r>
              <a:rPr lang="en-US" b="1" dirty="0" smtClean="0">
                <a:solidFill>
                  <a:schemeClr val="bg1">
                    <a:lumMod val="50000"/>
                  </a:schemeClr>
                </a:solidFill>
              </a:rPr>
              <a:t>3. The more they sacrifice (i.e. invest time/money/energy) the more they will get out of the training.</a:t>
            </a:r>
            <a:endParaRPr lang="en-US" b="1" dirty="0">
              <a:solidFill>
                <a:schemeClr val="bg1">
                  <a:lumMod val="50000"/>
                </a:schemeClr>
              </a:solidFill>
            </a:endParaRPr>
          </a:p>
        </p:txBody>
      </p:sp>
      <p:sp>
        <p:nvSpPr>
          <p:cNvPr id="8" name="TextBox 7"/>
          <p:cNvSpPr txBox="1"/>
          <p:nvPr/>
        </p:nvSpPr>
        <p:spPr>
          <a:xfrm>
            <a:off x="1432560" y="3639631"/>
            <a:ext cx="6421120" cy="646331"/>
          </a:xfrm>
          <a:prstGeom prst="rect">
            <a:avLst/>
          </a:prstGeom>
          <a:noFill/>
        </p:spPr>
        <p:txBody>
          <a:bodyPr wrap="square" rtlCol="0">
            <a:spAutoFit/>
          </a:bodyPr>
          <a:lstStyle/>
          <a:p>
            <a:r>
              <a:rPr lang="en-US" b="1" dirty="0" smtClean="0">
                <a:solidFill>
                  <a:schemeClr val="bg1">
                    <a:lumMod val="50000"/>
                  </a:schemeClr>
                </a:solidFill>
              </a:rPr>
              <a:t>4. Make sure the facilitator is modeling exactly what they are training the staff to do.  </a:t>
            </a:r>
            <a:endParaRPr lang="en-US" b="1" dirty="0">
              <a:solidFill>
                <a:schemeClr val="bg1">
                  <a:lumMod val="50000"/>
                </a:schemeClr>
              </a:solidFill>
            </a:endParaRPr>
          </a:p>
        </p:txBody>
      </p:sp>
      <p:sp>
        <p:nvSpPr>
          <p:cNvPr id="9" name="TextBox 8"/>
          <p:cNvSpPr txBox="1"/>
          <p:nvPr/>
        </p:nvSpPr>
        <p:spPr>
          <a:xfrm>
            <a:off x="1432560" y="4441001"/>
            <a:ext cx="6421120" cy="646331"/>
          </a:xfrm>
          <a:prstGeom prst="rect">
            <a:avLst/>
          </a:prstGeom>
          <a:noFill/>
        </p:spPr>
        <p:txBody>
          <a:bodyPr wrap="square" rtlCol="0">
            <a:spAutoFit/>
          </a:bodyPr>
          <a:lstStyle/>
          <a:p>
            <a:r>
              <a:rPr lang="en-US" b="1" dirty="0" smtClean="0">
                <a:solidFill>
                  <a:schemeClr val="bg1">
                    <a:lumMod val="50000"/>
                  </a:schemeClr>
                </a:solidFill>
              </a:rPr>
              <a:t>5. If possible, have 2+ facilitators for the training in order to keep enthusiasm, support and sharpen one another. </a:t>
            </a:r>
            <a:endParaRPr lang="en-US" b="1" dirty="0">
              <a:solidFill>
                <a:schemeClr val="bg1">
                  <a:lumMod val="50000"/>
                </a:schemeClr>
              </a:solidFill>
            </a:endParaRPr>
          </a:p>
        </p:txBody>
      </p:sp>
      <p:sp>
        <p:nvSpPr>
          <p:cNvPr id="10" name="TextBox 9"/>
          <p:cNvSpPr txBox="1"/>
          <p:nvPr/>
        </p:nvSpPr>
        <p:spPr>
          <a:xfrm>
            <a:off x="1432560" y="5242371"/>
            <a:ext cx="6421120" cy="646331"/>
          </a:xfrm>
          <a:prstGeom prst="rect">
            <a:avLst/>
          </a:prstGeom>
          <a:noFill/>
        </p:spPr>
        <p:txBody>
          <a:bodyPr wrap="square" rtlCol="0">
            <a:spAutoFit/>
          </a:bodyPr>
          <a:lstStyle/>
          <a:p>
            <a:r>
              <a:rPr lang="en-US" b="1" dirty="0" smtClean="0">
                <a:solidFill>
                  <a:schemeClr val="bg1">
                    <a:lumMod val="50000"/>
                  </a:schemeClr>
                </a:solidFill>
              </a:rPr>
              <a:t>6. Make sure there is a lot of role plays as well as actual phone calls to secure appointments. </a:t>
            </a:r>
            <a:endParaRPr lang="en-US" b="1" dirty="0">
              <a:solidFill>
                <a:schemeClr val="bg1">
                  <a:lumMod val="50000"/>
                </a:schemeClr>
              </a:solidFill>
            </a:endParaRPr>
          </a:p>
        </p:txBody>
      </p:sp>
    </p:spTree>
    <p:extLst>
      <p:ext uri="{BB962C8B-B14F-4D97-AF65-F5344CB8AC3E}">
        <p14:creationId xmlns:p14="http://schemas.microsoft.com/office/powerpoint/2010/main" val="414516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2105500" y="1318307"/>
            <a:ext cx="5024437" cy="1004399"/>
          </a:xfrm>
        </p:spPr>
        <p:txBody>
          <a:bodyPr>
            <a:normAutofit/>
          </a:bodyPr>
          <a:lstStyle/>
          <a:p>
            <a:pPr algn="ctr"/>
            <a:r>
              <a:rPr lang="en-US" sz="2400" b="1" dirty="0" smtClean="0"/>
              <a:t>Teamwork</a:t>
            </a:r>
            <a:endParaRPr lang="en-US" sz="2400" b="1" dirty="0"/>
          </a:p>
        </p:txBody>
      </p:sp>
      <p:pic>
        <p:nvPicPr>
          <p:cNvPr id="2" name="Picture 1"/>
          <p:cNvPicPr>
            <a:picLocks noChangeAspect="1"/>
          </p:cNvPicPr>
          <p:nvPr/>
        </p:nvPicPr>
        <p:blipFill>
          <a:blip r:embed="rId3"/>
          <a:stretch>
            <a:fillRect/>
          </a:stretch>
        </p:blipFill>
        <p:spPr>
          <a:xfrm>
            <a:off x="525945" y="110712"/>
            <a:ext cx="7888908" cy="743776"/>
          </a:xfrm>
          <a:prstGeom prst="rect">
            <a:avLst/>
          </a:prstGeom>
        </p:spPr>
      </p:pic>
      <p:sp>
        <p:nvSpPr>
          <p:cNvPr id="4" name="Rectangle 3"/>
          <p:cNvSpPr/>
          <p:nvPr/>
        </p:nvSpPr>
        <p:spPr>
          <a:xfrm>
            <a:off x="481412" y="2344309"/>
            <a:ext cx="8272615" cy="1815882"/>
          </a:xfrm>
          <a:prstGeom prst="rect">
            <a:avLst/>
          </a:prstGeom>
        </p:spPr>
        <p:txBody>
          <a:bodyPr wrap="square">
            <a:spAutoFit/>
          </a:bodyPr>
          <a:lstStyle/>
          <a:p>
            <a:pPr algn="ctr"/>
            <a:r>
              <a:rPr lang="en-US" b="1" dirty="0" smtClean="0">
                <a:solidFill>
                  <a:schemeClr val="bg1">
                    <a:lumMod val="50000"/>
                  </a:schemeClr>
                </a:solidFill>
              </a:rPr>
              <a:t>“</a:t>
            </a:r>
            <a:r>
              <a:rPr lang="en-US" b="1" dirty="0">
                <a:solidFill>
                  <a:schemeClr val="bg1">
                    <a:lumMod val="50000"/>
                  </a:schemeClr>
                </a:solidFill>
              </a:rPr>
              <a:t>Two are better than one, because they have a good </a:t>
            </a:r>
            <a:r>
              <a:rPr lang="en-US" b="1" dirty="0" smtClean="0">
                <a:solidFill>
                  <a:schemeClr val="bg1">
                    <a:lumMod val="50000"/>
                  </a:schemeClr>
                </a:solidFill>
              </a:rPr>
              <a:t>return for </a:t>
            </a:r>
            <a:r>
              <a:rPr lang="en-US" b="1" dirty="0">
                <a:solidFill>
                  <a:schemeClr val="bg1">
                    <a:lumMod val="50000"/>
                  </a:schemeClr>
                </a:solidFill>
              </a:rPr>
              <a:t>their labor:  If either of them falls down, one can help the other up. But pity anyone who falls and has no one to help them up. Also, if two lie down together, they will keep warm. But how can one keep warm alone</a:t>
            </a:r>
            <a:r>
              <a:rPr lang="en-US" b="1" dirty="0" smtClean="0">
                <a:solidFill>
                  <a:schemeClr val="bg1">
                    <a:lumMod val="50000"/>
                  </a:schemeClr>
                </a:solidFill>
              </a:rPr>
              <a:t>? </a:t>
            </a:r>
            <a:r>
              <a:rPr lang="en-US" b="1" dirty="0">
                <a:solidFill>
                  <a:schemeClr val="bg1">
                    <a:lumMod val="50000"/>
                  </a:schemeClr>
                </a:solidFill>
              </a:rPr>
              <a:t>Though one may be overpowered, two can defend themselves. </a:t>
            </a:r>
            <a:r>
              <a:rPr lang="en-US" b="1" dirty="0" smtClean="0">
                <a:solidFill>
                  <a:schemeClr val="bg1">
                    <a:lumMod val="50000"/>
                  </a:schemeClr>
                </a:solidFill>
              </a:rPr>
              <a:t>A cord </a:t>
            </a:r>
            <a:r>
              <a:rPr lang="en-US" b="1" dirty="0">
                <a:solidFill>
                  <a:schemeClr val="bg1">
                    <a:lumMod val="50000"/>
                  </a:schemeClr>
                </a:solidFill>
              </a:rPr>
              <a:t>of three strands is </a:t>
            </a:r>
            <a:r>
              <a:rPr lang="en-US" b="1" dirty="0" smtClean="0">
                <a:solidFill>
                  <a:schemeClr val="bg1">
                    <a:lumMod val="50000"/>
                  </a:schemeClr>
                </a:solidFill>
              </a:rPr>
              <a:t>not quickly </a:t>
            </a:r>
            <a:r>
              <a:rPr lang="en-US" b="1" dirty="0">
                <a:solidFill>
                  <a:schemeClr val="bg1">
                    <a:lumMod val="50000"/>
                  </a:schemeClr>
                </a:solidFill>
              </a:rPr>
              <a:t>broken.” </a:t>
            </a:r>
            <a:r>
              <a:rPr lang="en-US" b="1" dirty="0" smtClean="0">
                <a:solidFill>
                  <a:schemeClr val="bg1">
                    <a:lumMod val="50000"/>
                  </a:schemeClr>
                </a:solidFill>
              </a:rPr>
              <a:t> Ecclesiastes </a:t>
            </a:r>
            <a:r>
              <a:rPr lang="en-US" b="1" dirty="0">
                <a:solidFill>
                  <a:schemeClr val="bg1">
                    <a:lumMod val="50000"/>
                  </a:schemeClr>
                </a:solidFill>
              </a:rPr>
              <a:t>4:10-12 </a:t>
            </a:r>
            <a:endParaRPr lang="en-US" b="1" dirty="0" smtClean="0">
              <a:solidFill>
                <a:schemeClr val="bg1">
                  <a:lumMod val="50000"/>
                </a:schemeClr>
              </a:solidFill>
            </a:endParaRPr>
          </a:p>
          <a:p>
            <a:pPr algn="ctr"/>
            <a:r>
              <a:rPr lang="en-US" b="1" dirty="0" smtClean="0">
                <a:solidFill>
                  <a:schemeClr val="bg1">
                    <a:lumMod val="50000"/>
                  </a:schemeClr>
                </a:solidFill>
              </a:rPr>
              <a:t>  </a:t>
            </a:r>
            <a:r>
              <a:rPr lang="en-US" sz="2200" b="1" dirty="0" smtClean="0"/>
              <a:t>                                           </a:t>
            </a:r>
            <a:r>
              <a:rPr lang="en-US" sz="2200" dirty="0" smtClean="0"/>
              <a:t>                                </a:t>
            </a:r>
            <a:endParaRPr lang="en-US" sz="2200" dirty="0"/>
          </a:p>
        </p:txBody>
      </p:sp>
      <p:sp>
        <p:nvSpPr>
          <p:cNvPr id="7" name="Rectangle 6"/>
          <p:cNvSpPr/>
          <p:nvPr/>
        </p:nvSpPr>
        <p:spPr>
          <a:xfrm>
            <a:off x="436879" y="4288867"/>
            <a:ext cx="8361680" cy="1477328"/>
          </a:xfrm>
          <a:prstGeom prst="rect">
            <a:avLst/>
          </a:prstGeom>
        </p:spPr>
        <p:txBody>
          <a:bodyPr wrap="square">
            <a:spAutoFit/>
          </a:bodyPr>
          <a:lstStyle/>
          <a:p>
            <a:pPr algn="ctr"/>
            <a:r>
              <a:rPr lang="en-US" b="1" dirty="0" smtClean="0">
                <a:solidFill>
                  <a:schemeClr val="bg1">
                    <a:lumMod val="50000"/>
                  </a:schemeClr>
                </a:solidFill>
              </a:rPr>
              <a:t>“Since </a:t>
            </a:r>
            <a:r>
              <a:rPr lang="en-US" b="1" dirty="0">
                <a:solidFill>
                  <a:schemeClr val="bg1">
                    <a:lumMod val="50000"/>
                  </a:schemeClr>
                </a:solidFill>
              </a:rPr>
              <a:t>we have gifts that differ according to the grace given to us, each of us is to exercise them accordingly: if prophecy, </a:t>
            </a:r>
            <a:r>
              <a:rPr lang="en-US" b="1" dirty="0" smtClean="0">
                <a:solidFill>
                  <a:schemeClr val="bg1">
                    <a:lumMod val="50000"/>
                  </a:schemeClr>
                </a:solidFill>
              </a:rPr>
              <a:t>according </a:t>
            </a:r>
            <a:r>
              <a:rPr lang="en-US" b="1" dirty="0">
                <a:solidFill>
                  <a:schemeClr val="bg1">
                    <a:lumMod val="50000"/>
                  </a:schemeClr>
                </a:solidFill>
              </a:rPr>
              <a:t>to the proportion of his faith; </a:t>
            </a:r>
            <a:r>
              <a:rPr lang="en-US" b="1" dirty="0" smtClean="0">
                <a:solidFill>
                  <a:schemeClr val="bg1">
                    <a:lumMod val="50000"/>
                  </a:schemeClr>
                </a:solidFill>
              </a:rPr>
              <a:t>if service</a:t>
            </a:r>
            <a:r>
              <a:rPr lang="en-US" b="1" dirty="0">
                <a:solidFill>
                  <a:schemeClr val="bg1">
                    <a:lumMod val="50000"/>
                  </a:schemeClr>
                </a:solidFill>
              </a:rPr>
              <a:t>, in his serving; or he who teaches, in his teaching; </a:t>
            </a:r>
            <a:r>
              <a:rPr lang="en-US" b="1" dirty="0" smtClean="0">
                <a:solidFill>
                  <a:schemeClr val="bg1">
                    <a:lumMod val="50000"/>
                  </a:schemeClr>
                </a:solidFill>
              </a:rPr>
              <a:t>or </a:t>
            </a:r>
            <a:r>
              <a:rPr lang="en-US" b="1" dirty="0">
                <a:solidFill>
                  <a:schemeClr val="bg1">
                    <a:lumMod val="50000"/>
                  </a:schemeClr>
                </a:solidFill>
              </a:rPr>
              <a:t>he who exhorts, in his exhortation; he who gives, </a:t>
            </a:r>
            <a:r>
              <a:rPr lang="en-US" b="1" dirty="0" smtClean="0">
                <a:solidFill>
                  <a:schemeClr val="bg1">
                    <a:lumMod val="50000"/>
                  </a:schemeClr>
                </a:solidFill>
              </a:rPr>
              <a:t>with liberality</a:t>
            </a:r>
            <a:r>
              <a:rPr lang="en-US" b="1" dirty="0">
                <a:solidFill>
                  <a:schemeClr val="bg1">
                    <a:lumMod val="50000"/>
                  </a:schemeClr>
                </a:solidFill>
              </a:rPr>
              <a:t>; he who </a:t>
            </a:r>
            <a:r>
              <a:rPr lang="en-US" b="1" dirty="0" smtClean="0">
                <a:solidFill>
                  <a:schemeClr val="bg1">
                    <a:lumMod val="50000"/>
                  </a:schemeClr>
                </a:solidFill>
              </a:rPr>
              <a:t>leads</a:t>
            </a:r>
            <a:r>
              <a:rPr lang="en-US" b="1" dirty="0">
                <a:solidFill>
                  <a:schemeClr val="bg1">
                    <a:lumMod val="50000"/>
                  </a:schemeClr>
                </a:solidFill>
              </a:rPr>
              <a:t>, with diligence; he who shows mercy, </a:t>
            </a:r>
            <a:r>
              <a:rPr lang="en-US" b="1" dirty="0" smtClean="0">
                <a:solidFill>
                  <a:schemeClr val="bg1">
                    <a:lumMod val="50000"/>
                  </a:schemeClr>
                </a:solidFill>
              </a:rPr>
              <a:t>with </a:t>
            </a:r>
            <a:r>
              <a:rPr lang="en-US" b="1" dirty="0">
                <a:solidFill>
                  <a:schemeClr val="bg1">
                    <a:lumMod val="50000"/>
                  </a:schemeClr>
                </a:solidFill>
              </a:rPr>
              <a:t>cheerfulness</a:t>
            </a:r>
            <a:r>
              <a:rPr lang="en-US" b="1" dirty="0" smtClean="0">
                <a:solidFill>
                  <a:schemeClr val="bg1">
                    <a:lumMod val="50000"/>
                  </a:schemeClr>
                </a:solidFill>
              </a:rPr>
              <a:t>.”   Romans 12:6-8</a:t>
            </a:r>
            <a:endParaRPr lang="en-US" b="1" dirty="0">
              <a:solidFill>
                <a:schemeClr val="bg1">
                  <a:lumMod val="50000"/>
                </a:schemeClr>
              </a:solidFill>
            </a:endParaRPr>
          </a:p>
        </p:txBody>
      </p:sp>
    </p:spTree>
    <p:extLst>
      <p:ext uri="{BB962C8B-B14F-4D97-AF65-F5344CB8AC3E}">
        <p14:creationId xmlns:p14="http://schemas.microsoft.com/office/powerpoint/2010/main" val="350995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4"/>
          <p:cNvSpPr txBox="1">
            <a:spLocks/>
          </p:cNvSpPr>
          <p:nvPr/>
        </p:nvSpPr>
        <p:spPr>
          <a:xfrm>
            <a:off x="2105500" y="1318307"/>
            <a:ext cx="5024437" cy="1004399"/>
          </a:xfrm>
          <a:prstGeom prst="rect">
            <a:avLst/>
          </a:prstGeom>
        </p:spPr>
        <p:txBody>
          <a:bodyPr vert="horz" lIns="91440" tIns="45720" rIns="91440" bIns="45720" rtlCol="0" anchor="ctr" anchorCtr="0">
            <a:normAutofit/>
          </a:bodyPr>
          <a:lstStyle>
            <a:lvl1pPr marL="0" indent="0" algn="l" defTabSz="457200" rtl="0" eaLnBrk="1" latinLnBrk="0" hangingPunct="1">
              <a:lnSpc>
                <a:spcPct val="100000"/>
              </a:lnSpc>
              <a:spcBef>
                <a:spcPct val="20000"/>
              </a:spcBef>
              <a:buFont typeface="Arial"/>
              <a:buNone/>
              <a:defRPr sz="2000" kern="1200">
                <a:solidFill>
                  <a:schemeClr val="bg1">
                    <a:lumMod val="50000"/>
                  </a:schemeClr>
                </a:solidFill>
                <a:latin typeface="+mn-lt"/>
                <a:ea typeface="+mn-ea"/>
                <a:cs typeface="+mn-cs"/>
              </a:defRPr>
            </a:lvl1pPr>
            <a:lvl2pPr marL="742950" indent="-285750" algn="l" defTabSz="457200" rtl="0" eaLnBrk="1" latinLnBrk="0" hangingPunct="1">
              <a:lnSpc>
                <a:spcPct val="100000"/>
              </a:lnSpc>
              <a:spcBef>
                <a:spcPct val="20000"/>
              </a:spcBef>
              <a:buFont typeface="Arial"/>
              <a:buChar char="•"/>
              <a:defRPr sz="2000" kern="1200">
                <a:solidFill>
                  <a:schemeClr val="bg1">
                    <a:lumMod val="50000"/>
                  </a:schemeClr>
                </a:solidFill>
                <a:latin typeface="+mn-lt"/>
                <a:ea typeface="+mn-ea"/>
                <a:cs typeface="+mn-cs"/>
              </a:defRPr>
            </a:lvl2pPr>
            <a:lvl3pPr marL="1143000" indent="-228600" algn="l" defTabSz="457200" rtl="0" eaLnBrk="1" latinLnBrk="0" hangingPunct="1">
              <a:lnSpc>
                <a:spcPct val="100000"/>
              </a:lnSpc>
              <a:spcBef>
                <a:spcPct val="20000"/>
              </a:spcBef>
              <a:buFont typeface="Arial"/>
              <a:buChar char="•"/>
              <a:defRPr sz="2000" kern="1200">
                <a:solidFill>
                  <a:schemeClr val="bg1">
                    <a:lumMod val="50000"/>
                  </a:schemeClr>
                </a:solidFill>
                <a:latin typeface="+mn-lt"/>
                <a:ea typeface="+mn-ea"/>
                <a:cs typeface="+mn-cs"/>
              </a:defRPr>
            </a:lvl3pPr>
            <a:lvl4pPr marL="1600200" indent="-228600" algn="l" defTabSz="457200" rtl="0" eaLnBrk="1" latinLnBrk="0" hangingPunct="1">
              <a:lnSpc>
                <a:spcPct val="100000"/>
              </a:lnSpc>
              <a:spcBef>
                <a:spcPct val="20000"/>
              </a:spcBef>
              <a:buFont typeface="Arial"/>
              <a:buChar char="–"/>
              <a:defRPr sz="2000" kern="1200">
                <a:solidFill>
                  <a:schemeClr val="bg1">
                    <a:lumMod val="50000"/>
                  </a:schemeClr>
                </a:solidFill>
                <a:latin typeface="+mn-lt"/>
                <a:ea typeface="+mn-ea"/>
                <a:cs typeface="+mn-cs"/>
              </a:defRPr>
            </a:lvl4pPr>
            <a:lvl5pPr marL="2057400" indent="-228600" algn="l" defTabSz="457200" rtl="0" eaLnBrk="1" latinLnBrk="0" hangingPunct="1">
              <a:lnSpc>
                <a:spcPct val="100000"/>
              </a:lnSpc>
              <a:spcBef>
                <a:spcPct val="20000"/>
              </a:spcBef>
              <a:buFont typeface="Arial"/>
              <a:buChar char="»"/>
              <a:defRPr sz="20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b="1" dirty="0" smtClean="0"/>
              <a:t>Excellence</a:t>
            </a:r>
            <a:endParaRPr lang="en-US" sz="2400" b="1" dirty="0"/>
          </a:p>
        </p:txBody>
      </p:sp>
      <p:sp>
        <p:nvSpPr>
          <p:cNvPr id="5" name="Content Placeholder 4"/>
          <p:cNvSpPr>
            <a:spLocks noGrp="1"/>
          </p:cNvSpPr>
          <p:nvPr>
            <p:ph sz="quarter" idx="4294967295"/>
          </p:nvPr>
        </p:nvSpPr>
        <p:spPr>
          <a:xfrm>
            <a:off x="741678" y="2009140"/>
            <a:ext cx="7752080" cy="2095500"/>
          </a:xfrm>
        </p:spPr>
        <p:txBody>
          <a:bodyPr>
            <a:normAutofit/>
          </a:bodyPr>
          <a:lstStyle/>
          <a:p>
            <a:pPr algn="ctr"/>
            <a:r>
              <a:rPr lang="en-US" b="1" dirty="0"/>
              <a:t>“He who is faithful in a very little thing is faithful also in much; and he who is unrighteous in a very little thing is unrighteous also in </a:t>
            </a:r>
            <a:r>
              <a:rPr lang="en-US" b="1" dirty="0" smtClean="0"/>
              <a:t>much.”             Luke 16:10</a:t>
            </a:r>
            <a:endParaRPr lang="en-US" b="1" dirty="0"/>
          </a:p>
        </p:txBody>
      </p:sp>
      <p:sp>
        <p:nvSpPr>
          <p:cNvPr id="6" name="TextBox 5"/>
          <p:cNvSpPr txBox="1"/>
          <p:nvPr/>
        </p:nvSpPr>
        <p:spPr>
          <a:xfrm>
            <a:off x="871054" y="4063452"/>
            <a:ext cx="7508240" cy="1323439"/>
          </a:xfrm>
          <a:prstGeom prst="rect">
            <a:avLst/>
          </a:prstGeom>
          <a:noFill/>
        </p:spPr>
        <p:txBody>
          <a:bodyPr wrap="square" rtlCol="0">
            <a:spAutoFit/>
          </a:bodyPr>
          <a:lstStyle/>
          <a:p>
            <a:pPr algn="ctr"/>
            <a:r>
              <a:rPr lang="en-US" sz="2000" b="1" dirty="0" smtClean="0">
                <a:solidFill>
                  <a:schemeClr val="bg1">
                    <a:lumMod val="50000"/>
                  </a:schemeClr>
                </a:solidFill>
              </a:rPr>
              <a:t>“Whatever </a:t>
            </a:r>
            <a:r>
              <a:rPr lang="en-US" sz="2000" b="1" dirty="0">
                <a:solidFill>
                  <a:schemeClr val="bg1">
                    <a:lumMod val="50000"/>
                  </a:schemeClr>
                </a:solidFill>
              </a:rPr>
              <a:t>you do, do your </a:t>
            </a:r>
            <a:r>
              <a:rPr lang="en-US" sz="2000" b="1" dirty="0" smtClean="0">
                <a:solidFill>
                  <a:schemeClr val="bg1">
                    <a:lumMod val="50000"/>
                  </a:schemeClr>
                </a:solidFill>
              </a:rPr>
              <a:t>work heartily</a:t>
            </a:r>
            <a:r>
              <a:rPr lang="en-US" sz="2000" b="1" dirty="0">
                <a:solidFill>
                  <a:schemeClr val="bg1">
                    <a:lumMod val="50000"/>
                  </a:schemeClr>
                </a:solidFill>
              </a:rPr>
              <a:t>, </a:t>
            </a:r>
            <a:r>
              <a:rPr lang="en-US" sz="2000" b="1" dirty="0" smtClean="0">
                <a:solidFill>
                  <a:schemeClr val="bg1">
                    <a:lumMod val="50000"/>
                  </a:schemeClr>
                </a:solidFill>
              </a:rPr>
              <a:t>as for </a:t>
            </a:r>
            <a:r>
              <a:rPr lang="en-US" sz="2000" b="1" dirty="0">
                <a:solidFill>
                  <a:schemeClr val="bg1">
                    <a:lumMod val="50000"/>
                  </a:schemeClr>
                </a:solidFill>
              </a:rPr>
              <a:t>the Lord </a:t>
            </a:r>
            <a:r>
              <a:rPr lang="en-US" sz="2000" b="1" dirty="0" smtClean="0">
                <a:solidFill>
                  <a:schemeClr val="bg1">
                    <a:lumMod val="50000"/>
                  </a:schemeClr>
                </a:solidFill>
              </a:rPr>
              <a:t>rather </a:t>
            </a:r>
            <a:r>
              <a:rPr lang="en-US" sz="2000" b="1" dirty="0">
                <a:solidFill>
                  <a:schemeClr val="bg1">
                    <a:lumMod val="50000"/>
                  </a:schemeClr>
                </a:solidFill>
              </a:rPr>
              <a:t>than for men, </a:t>
            </a:r>
            <a:r>
              <a:rPr lang="en-US" sz="2000" b="1" dirty="0" smtClean="0">
                <a:solidFill>
                  <a:schemeClr val="bg1">
                    <a:lumMod val="50000"/>
                  </a:schemeClr>
                </a:solidFill>
              </a:rPr>
              <a:t>knowing that from the </a:t>
            </a:r>
            <a:r>
              <a:rPr lang="en-US" sz="2000" b="1" dirty="0">
                <a:solidFill>
                  <a:schemeClr val="bg1">
                    <a:lumMod val="50000"/>
                  </a:schemeClr>
                </a:solidFill>
              </a:rPr>
              <a:t>Lord you will receive the </a:t>
            </a:r>
            <a:r>
              <a:rPr lang="en-US" sz="2000" b="1" dirty="0" smtClean="0">
                <a:solidFill>
                  <a:schemeClr val="bg1">
                    <a:lumMod val="50000"/>
                  </a:schemeClr>
                </a:solidFill>
              </a:rPr>
              <a:t>reward of </a:t>
            </a:r>
            <a:r>
              <a:rPr lang="en-US" sz="2000" b="1" dirty="0">
                <a:solidFill>
                  <a:schemeClr val="bg1">
                    <a:lumMod val="50000"/>
                  </a:schemeClr>
                </a:solidFill>
              </a:rPr>
              <a:t>the inheritance. It is the Lord Christ </a:t>
            </a:r>
            <a:r>
              <a:rPr lang="en-US" sz="2000" b="1" dirty="0" smtClean="0">
                <a:solidFill>
                  <a:schemeClr val="bg1">
                    <a:lumMod val="50000"/>
                  </a:schemeClr>
                </a:solidFill>
              </a:rPr>
              <a:t>whom you </a:t>
            </a:r>
            <a:r>
              <a:rPr lang="en-US" sz="2000" b="1" dirty="0">
                <a:solidFill>
                  <a:schemeClr val="bg1">
                    <a:lumMod val="50000"/>
                  </a:schemeClr>
                </a:solidFill>
              </a:rPr>
              <a:t>serve</a:t>
            </a:r>
            <a:r>
              <a:rPr lang="en-US" sz="2000" b="1" dirty="0" smtClean="0">
                <a:solidFill>
                  <a:schemeClr val="bg1">
                    <a:lumMod val="50000"/>
                  </a:schemeClr>
                </a:solidFill>
              </a:rPr>
              <a:t>.”  Colossians 3:23-24</a:t>
            </a:r>
            <a:endParaRPr lang="en-US" sz="2000" b="1" dirty="0">
              <a:solidFill>
                <a:schemeClr val="bg1">
                  <a:lumMod val="50000"/>
                </a:schemeClr>
              </a:solidFill>
            </a:endParaRPr>
          </a:p>
        </p:txBody>
      </p:sp>
      <p:pic>
        <p:nvPicPr>
          <p:cNvPr id="7" name="Picture 6"/>
          <p:cNvPicPr>
            <a:picLocks noChangeAspect="1"/>
          </p:cNvPicPr>
          <p:nvPr/>
        </p:nvPicPr>
        <p:blipFill>
          <a:blip r:embed="rId3"/>
          <a:stretch>
            <a:fillRect/>
          </a:stretch>
        </p:blipFill>
        <p:spPr>
          <a:xfrm>
            <a:off x="680720" y="153354"/>
            <a:ext cx="7888908" cy="743776"/>
          </a:xfrm>
          <a:prstGeom prst="rect">
            <a:avLst/>
          </a:prstGeom>
        </p:spPr>
      </p:pic>
    </p:spTree>
    <p:extLst>
      <p:ext uri="{BB962C8B-B14F-4D97-AF65-F5344CB8AC3E}">
        <p14:creationId xmlns:p14="http://schemas.microsoft.com/office/powerpoint/2010/main" val="188708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497840" y="2116371"/>
            <a:ext cx="8023696" cy="2095500"/>
          </a:xfrm>
        </p:spPr>
        <p:txBody>
          <a:bodyPr>
            <a:noAutofit/>
          </a:bodyPr>
          <a:lstStyle/>
          <a:p>
            <a:pPr algn="ctr">
              <a:spcBef>
                <a:spcPts val="0"/>
              </a:spcBef>
            </a:pPr>
            <a:r>
              <a:rPr lang="en-US" sz="1800" b="1" dirty="0" smtClean="0"/>
              <a:t>“And </a:t>
            </a:r>
            <a:r>
              <a:rPr lang="en-US" sz="1800" b="1" dirty="0"/>
              <a:t>He gave some as apostles, and some as prophets, and some as evangelists, and some as pastors and teachers, </a:t>
            </a:r>
            <a:r>
              <a:rPr lang="en-US" sz="1800" b="1" dirty="0" smtClean="0"/>
              <a:t>for </a:t>
            </a:r>
            <a:r>
              <a:rPr lang="en-US" sz="1800" b="1" dirty="0"/>
              <a:t>the equipping of </a:t>
            </a:r>
            <a:r>
              <a:rPr lang="en-US" sz="1800" b="1" dirty="0" smtClean="0"/>
              <a:t>the saints </a:t>
            </a:r>
            <a:r>
              <a:rPr lang="en-US" sz="1800" b="1" dirty="0"/>
              <a:t>for the work of service, to the building up of the body of Christ; </a:t>
            </a:r>
            <a:r>
              <a:rPr lang="en-US" sz="1800" b="1" dirty="0" smtClean="0"/>
              <a:t>until </a:t>
            </a:r>
            <a:r>
              <a:rPr lang="en-US" sz="1800" b="1" dirty="0"/>
              <a:t>we all attain to the unity of the faith, and of the </a:t>
            </a:r>
            <a:r>
              <a:rPr lang="en-US" sz="1800" b="1" dirty="0" smtClean="0"/>
              <a:t>knowledge </a:t>
            </a:r>
            <a:r>
              <a:rPr lang="en-US" sz="1800" b="1" dirty="0"/>
              <a:t>of the Son of God, to a mature man, to the measure of the stature </a:t>
            </a:r>
            <a:r>
              <a:rPr lang="en-US" sz="1800" b="1" dirty="0" smtClean="0"/>
              <a:t>which </a:t>
            </a:r>
            <a:r>
              <a:rPr lang="en-US" sz="1800" b="1" dirty="0"/>
              <a:t>belongs to </a:t>
            </a:r>
            <a:r>
              <a:rPr lang="en-US" sz="1800" b="1" dirty="0" smtClean="0"/>
              <a:t>the fullness </a:t>
            </a:r>
            <a:r>
              <a:rPr lang="en-US" sz="1800" b="1" dirty="0"/>
              <a:t>of </a:t>
            </a:r>
            <a:r>
              <a:rPr lang="en-US" sz="1800" b="1" dirty="0" smtClean="0"/>
              <a:t>Christ.”   Ephesians 4:11-12</a:t>
            </a:r>
            <a:endParaRPr lang="en-US" sz="1800" b="1" dirty="0"/>
          </a:p>
        </p:txBody>
      </p:sp>
      <p:sp>
        <p:nvSpPr>
          <p:cNvPr id="4" name="TextBox 3"/>
          <p:cNvSpPr txBox="1"/>
          <p:nvPr/>
        </p:nvSpPr>
        <p:spPr>
          <a:xfrm>
            <a:off x="497840" y="4286013"/>
            <a:ext cx="8023695" cy="1477328"/>
          </a:xfrm>
          <a:prstGeom prst="rect">
            <a:avLst/>
          </a:prstGeom>
          <a:noFill/>
        </p:spPr>
        <p:txBody>
          <a:bodyPr wrap="square" rtlCol="0">
            <a:spAutoFit/>
          </a:bodyPr>
          <a:lstStyle/>
          <a:p>
            <a:pPr algn="ctr"/>
            <a:r>
              <a:rPr lang="en-US" b="1" dirty="0" smtClean="0">
                <a:solidFill>
                  <a:schemeClr val="bg1">
                    <a:lumMod val="50000"/>
                  </a:schemeClr>
                </a:solidFill>
              </a:rPr>
              <a:t>“Now </a:t>
            </a:r>
            <a:r>
              <a:rPr lang="en-US" b="1" dirty="0">
                <a:solidFill>
                  <a:schemeClr val="bg1">
                    <a:lumMod val="50000"/>
                  </a:schemeClr>
                </a:solidFill>
              </a:rPr>
              <a:t>these are the ones who came to David at </a:t>
            </a:r>
            <a:r>
              <a:rPr lang="en-US" b="1" dirty="0" err="1">
                <a:solidFill>
                  <a:schemeClr val="bg1">
                    <a:lumMod val="50000"/>
                  </a:schemeClr>
                </a:solidFill>
              </a:rPr>
              <a:t>Ziklag</a:t>
            </a:r>
            <a:r>
              <a:rPr lang="en-US" b="1" dirty="0">
                <a:solidFill>
                  <a:schemeClr val="bg1">
                    <a:lumMod val="50000"/>
                  </a:schemeClr>
                </a:solidFill>
              </a:rPr>
              <a:t>, while </a:t>
            </a:r>
            <a:r>
              <a:rPr lang="en-US" b="1" dirty="0" smtClean="0">
                <a:solidFill>
                  <a:schemeClr val="bg1">
                    <a:lumMod val="50000"/>
                  </a:schemeClr>
                </a:solidFill>
              </a:rPr>
              <a:t>he was </a:t>
            </a:r>
            <a:r>
              <a:rPr lang="en-US" b="1" dirty="0">
                <a:solidFill>
                  <a:schemeClr val="bg1">
                    <a:lumMod val="50000"/>
                  </a:schemeClr>
                </a:solidFill>
              </a:rPr>
              <a:t>still restricted because of Saul the son of Kish; and they were among the mighty men who helped him in war. </a:t>
            </a:r>
            <a:r>
              <a:rPr lang="en-US" b="1" dirty="0" smtClean="0">
                <a:solidFill>
                  <a:schemeClr val="bg1">
                    <a:lumMod val="50000"/>
                  </a:schemeClr>
                </a:solidFill>
              </a:rPr>
              <a:t>They </a:t>
            </a:r>
            <a:r>
              <a:rPr lang="en-US" b="1" dirty="0">
                <a:solidFill>
                  <a:schemeClr val="bg1">
                    <a:lumMod val="50000"/>
                  </a:schemeClr>
                </a:solidFill>
              </a:rPr>
              <a:t>were equipped with bows, using both the right hand and the left to sling </a:t>
            </a:r>
            <a:r>
              <a:rPr lang="en-US" b="1" dirty="0" smtClean="0">
                <a:solidFill>
                  <a:schemeClr val="bg1">
                    <a:lumMod val="50000"/>
                  </a:schemeClr>
                </a:solidFill>
              </a:rPr>
              <a:t>stones and to </a:t>
            </a:r>
            <a:r>
              <a:rPr lang="en-US" b="1" dirty="0">
                <a:solidFill>
                  <a:schemeClr val="bg1">
                    <a:lumMod val="50000"/>
                  </a:schemeClr>
                </a:solidFill>
              </a:rPr>
              <a:t>shoot arrows from the </a:t>
            </a:r>
            <a:r>
              <a:rPr lang="en-US" b="1" dirty="0" smtClean="0">
                <a:solidFill>
                  <a:schemeClr val="bg1">
                    <a:lumMod val="50000"/>
                  </a:schemeClr>
                </a:solidFill>
              </a:rPr>
              <a:t>bow; they </a:t>
            </a:r>
            <a:r>
              <a:rPr lang="en-US" b="1" dirty="0">
                <a:solidFill>
                  <a:schemeClr val="bg1">
                    <a:lumMod val="50000"/>
                  </a:schemeClr>
                </a:solidFill>
              </a:rPr>
              <a:t>were Saul’s </a:t>
            </a:r>
            <a:r>
              <a:rPr lang="en-US" b="1" dirty="0" smtClean="0">
                <a:solidFill>
                  <a:schemeClr val="bg1">
                    <a:lumMod val="50000"/>
                  </a:schemeClr>
                </a:solidFill>
              </a:rPr>
              <a:t>kinsmen from </a:t>
            </a:r>
            <a:r>
              <a:rPr lang="en-US" b="1" dirty="0">
                <a:solidFill>
                  <a:schemeClr val="bg1">
                    <a:lumMod val="50000"/>
                  </a:schemeClr>
                </a:solidFill>
              </a:rPr>
              <a:t>Benjamin</a:t>
            </a:r>
            <a:r>
              <a:rPr lang="en-US" b="1" dirty="0" smtClean="0">
                <a:solidFill>
                  <a:schemeClr val="bg1">
                    <a:lumMod val="50000"/>
                  </a:schemeClr>
                </a:solidFill>
              </a:rPr>
              <a:t>.” 1 Chronicles 12:1-2</a:t>
            </a:r>
            <a:endParaRPr lang="en-US" b="1" dirty="0">
              <a:solidFill>
                <a:schemeClr val="bg1">
                  <a:lumMod val="50000"/>
                </a:schemeClr>
              </a:solidFill>
            </a:endParaRPr>
          </a:p>
        </p:txBody>
      </p:sp>
      <p:pic>
        <p:nvPicPr>
          <p:cNvPr id="6" name="Picture 5"/>
          <p:cNvPicPr>
            <a:picLocks noChangeAspect="1"/>
          </p:cNvPicPr>
          <p:nvPr/>
        </p:nvPicPr>
        <p:blipFill>
          <a:blip r:embed="rId3"/>
          <a:stretch>
            <a:fillRect/>
          </a:stretch>
        </p:blipFill>
        <p:spPr>
          <a:xfrm>
            <a:off x="632627" y="87217"/>
            <a:ext cx="7888908" cy="743776"/>
          </a:xfrm>
          <a:prstGeom prst="rect">
            <a:avLst/>
          </a:prstGeom>
        </p:spPr>
      </p:pic>
      <p:sp>
        <p:nvSpPr>
          <p:cNvPr id="7" name="Content Placeholder 4"/>
          <p:cNvSpPr txBox="1">
            <a:spLocks/>
          </p:cNvSpPr>
          <p:nvPr/>
        </p:nvSpPr>
        <p:spPr>
          <a:xfrm>
            <a:off x="2105500" y="1318307"/>
            <a:ext cx="5024437" cy="1004399"/>
          </a:xfrm>
          <a:prstGeom prst="rect">
            <a:avLst/>
          </a:prstGeom>
        </p:spPr>
        <p:txBody>
          <a:bodyPr vert="horz" lIns="91440" tIns="45720" rIns="91440" bIns="45720" rtlCol="0" anchor="ctr" anchorCtr="0">
            <a:normAutofit/>
          </a:bodyPr>
          <a:lstStyle>
            <a:lvl1pPr marL="0" indent="0" algn="l" defTabSz="457200" rtl="0" eaLnBrk="1" latinLnBrk="0" hangingPunct="1">
              <a:lnSpc>
                <a:spcPct val="100000"/>
              </a:lnSpc>
              <a:spcBef>
                <a:spcPct val="20000"/>
              </a:spcBef>
              <a:buFont typeface="Arial"/>
              <a:buNone/>
              <a:defRPr sz="2000" kern="1200">
                <a:solidFill>
                  <a:schemeClr val="bg1">
                    <a:lumMod val="50000"/>
                  </a:schemeClr>
                </a:solidFill>
                <a:latin typeface="+mn-lt"/>
                <a:ea typeface="+mn-ea"/>
                <a:cs typeface="+mn-cs"/>
              </a:defRPr>
            </a:lvl1pPr>
            <a:lvl2pPr marL="742950" indent="-285750" algn="l" defTabSz="457200" rtl="0" eaLnBrk="1" latinLnBrk="0" hangingPunct="1">
              <a:lnSpc>
                <a:spcPct val="100000"/>
              </a:lnSpc>
              <a:spcBef>
                <a:spcPct val="20000"/>
              </a:spcBef>
              <a:buFont typeface="Arial"/>
              <a:buChar char="•"/>
              <a:defRPr sz="2000" kern="1200">
                <a:solidFill>
                  <a:schemeClr val="bg1">
                    <a:lumMod val="50000"/>
                  </a:schemeClr>
                </a:solidFill>
                <a:latin typeface="+mn-lt"/>
                <a:ea typeface="+mn-ea"/>
                <a:cs typeface="+mn-cs"/>
              </a:defRPr>
            </a:lvl2pPr>
            <a:lvl3pPr marL="1143000" indent="-228600" algn="l" defTabSz="457200" rtl="0" eaLnBrk="1" latinLnBrk="0" hangingPunct="1">
              <a:lnSpc>
                <a:spcPct val="100000"/>
              </a:lnSpc>
              <a:spcBef>
                <a:spcPct val="20000"/>
              </a:spcBef>
              <a:buFont typeface="Arial"/>
              <a:buChar char="•"/>
              <a:defRPr sz="2000" kern="1200">
                <a:solidFill>
                  <a:schemeClr val="bg1">
                    <a:lumMod val="50000"/>
                  </a:schemeClr>
                </a:solidFill>
                <a:latin typeface="+mn-lt"/>
                <a:ea typeface="+mn-ea"/>
                <a:cs typeface="+mn-cs"/>
              </a:defRPr>
            </a:lvl3pPr>
            <a:lvl4pPr marL="1600200" indent="-228600" algn="l" defTabSz="457200" rtl="0" eaLnBrk="1" latinLnBrk="0" hangingPunct="1">
              <a:lnSpc>
                <a:spcPct val="100000"/>
              </a:lnSpc>
              <a:spcBef>
                <a:spcPct val="20000"/>
              </a:spcBef>
              <a:buFont typeface="Arial"/>
              <a:buChar char="–"/>
              <a:defRPr sz="2000" kern="1200">
                <a:solidFill>
                  <a:schemeClr val="bg1">
                    <a:lumMod val="50000"/>
                  </a:schemeClr>
                </a:solidFill>
                <a:latin typeface="+mn-lt"/>
                <a:ea typeface="+mn-ea"/>
                <a:cs typeface="+mn-cs"/>
              </a:defRPr>
            </a:lvl4pPr>
            <a:lvl5pPr marL="2057400" indent="-228600" algn="l" defTabSz="457200" rtl="0" eaLnBrk="1" latinLnBrk="0" hangingPunct="1">
              <a:lnSpc>
                <a:spcPct val="100000"/>
              </a:lnSpc>
              <a:spcBef>
                <a:spcPct val="20000"/>
              </a:spcBef>
              <a:buFont typeface="Arial"/>
              <a:buChar char="»"/>
              <a:defRPr sz="20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b="1" dirty="0" smtClean="0"/>
              <a:t>Equipping</a:t>
            </a:r>
            <a:endParaRPr lang="en-US" sz="2400" b="1" dirty="0"/>
          </a:p>
        </p:txBody>
      </p:sp>
    </p:spTree>
    <p:extLst>
      <p:ext uri="{BB962C8B-B14F-4D97-AF65-F5344CB8AC3E}">
        <p14:creationId xmlns:p14="http://schemas.microsoft.com/office/powerpoint/2010/main" val="38803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665" y="1445446"/>
            <a:ext cx="5980670" cy="3979619"/>
          </a:xfrm>
          <a:prstGeom prst="rect">
            <a:avLst/>
          </a:prstGeom>
        </p:spPr>
      </p:pic>
      <p:sp>
        <p:nvSpPr>
          <p:cNvPr id="2" name="Title 1"/>
          <p:cNvSpPr>
            <a:spLocks noGrp="1"/>
          </p:cNvSpPr>
          <p:nvPr>
            <p:ph type="title"/>
          </p:nvPr>
        </p:nvSpPr>
        <p:spPr/>
        <p:txBody>
          <a:bodyPr>
            <a:normAutofit/>
          </a:bodyPr>
          <a:lstStyle/>
          <a:p>
            <a:r>
              <a:rPr lang="en-US" sz="2400" dirty="0" smtClean="0"/>
              <a:t>Moderator </a:t>
            </a:r>
            <a:r>
              <a:rPr lang="en-US" sz="2400" dirty="0"/>
              <a:t>Introduction</a:t>
            </a:r>
          </a:p>
        </p:txBody>
      </p:sp>
      <p:sp>
        <p:nvSpPr>
          <p:cNvPr id="7" name="Rectangle 6"/>
          <p:cNvSpPr/>
          <p:nvPr/>
        </p:nvSpPr>
        <p:spPr>
          <a:xfrm>
            <a:off x="858520" y="5495306"/>
            <a:ext cx="7426960" cy="461665"/>
          </a:xfrm>
          <a:prstGeom prst="rect">
            <a:avLst/>
          </a:prstGeom>
        </p:spPr>
        <p:txBody>
          <a:bodyPr wrap="square">
            <a:spAutoFit/>
          </a:bodyPr>
          <a:lstStyle/>
          <a:p>
            <a:pPr algn="ctr"/>
            <a:r>
              <a:rPr lang="en-US" sz="2400" dirty="0" smtClean="0">
                <a:solidFill>
                  <a:schemeClr val="bg1">
                    <a:lumMod val="50000"/>
                  </a:schemeClr>
                </a:solidFill>
              </a:rPr>
              <a:t>Aaron Babyar</a:t>
            </a:r>
            <a:endParaRPr lang="en-US" sz="2400" dirty="0">
              <a:solidFill>
                <a:schemeClr val="bg1">
                  <a:lumMod val="50000"/>
                </a:schemeClr>
              </a:solidFill>
            </a:endParaRPr>
          </a:p>
        </p:txBody>
      </p:sp>
    </p:spTree>
    <p:extLst>
      <p:ext uri="{BB962C8B-B14F-4D97-AF65-F5344CB8AC3E}">
        <p14:creationId xmlns:p14="http://schemas.microsoft.com/office/powerpoint/2010/main" val="27185508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2059781" y="2622721"/>
            <a:ext cx="5024437" cy="2095500"/>
          </a:xfrm>
        </p:spPr>
        <p:txBody>
          <a:bodyPr>
            <a:normAutofit/>
          </a:bodyPr>
          <a:lstStyle/>
          <a:p>
            <a:r>
              <a:rPr lang="en-US" dirty="0" smtClean="0"/>
              <a:t>Your Text Here</a:t>
            </a:r>
            <a:endParaRPr lang="en-US" sz="2000" dirty="0"/>
          </a:p>
        </p:txBody>
      </p:sp>
      <p:pic>
        <p:nvPicPr>
          <p:cNvPr id="2" name="Picture 1"/>
          <p:cNvPicPr>
            <a:picLocks noChangeAspect="1"/>
          </p:cNvPicPr>
          <p:nvPr/>
        </p:nvPicPr>
        <p:blipFill>
          <a:blip r:embed="rId3"/>
          <a:stretch>
            <a:fillRect/>
          </a:stretch>
        </p:blipFill>
        <p:spPr>
          <a:xfrm>
            <a:off x="511132" y="543301"/>
            <a:ext cx="8187638" cy="5310076"/>
          </a:xfrm>
          <a:prstGeom prst="rect">
            <a:avLst/>
          </a:prstGeom>
        </p:spPr>
      </p:pic>
    </p:spTree>
    <p:extLst>
      <p:ext uri="{BB962C8B-B14F-4D97-AF65-F5344CB8AC3E}">
        <p14:creationId xmlns:p14="http://schemas.microsoft.com/office/powerpoint/2010/main" val="37227606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2059781" y="2622721"/>
            <a:ext cx="5024437" cy="2095500"/>
          </a:xfrm>
        </p:spPr>
        <p:txBody>
          <a:bodyPr>
            <a:normAutofit/>
          </a:bodyPr>
          <a:lstStyle/>
          <a:p>
            <a:r>
              <a:rPr lang="en-US" dirty="0" smtClean="0"/>
              <a:t>Your Text Here</a:t>
            </a:r>
            <a:endParaRPr lang="en-US" sz="2000" dirty="0"/>
          </a:p>
        </p:txBody>
      </p:sp>
      <p:pic>
        <p:nvPicPr>
          <p:cNvPr id="2" name="Picture 1"/>
          <p:cNvPicPr>
            <a:picLocks noChangeAspect="1"/>
          </p:cNvPicPr>
          <p:nvPr/>
        </p:nvPicPr>
        <p:blipFill>
          <a:blip r:embed="rId3"/>
          <a:stretch>
            <a:fillRect/>
          </a:stretch>
        </p:blipFill>
        <p:spPr>
          <a:xfrm>
            <a:off x="1069544" y="535641"/>
            <a:ext cx="7004911" cy="5243014"/>
          </a:xfrm>
          <a:prstGeom prst="rect">
            <a:avLst/>
          </a:prstGeom>
        </p:spPr>
      </p:pic>
    </p:spTree>
    <p:extLst>
      <p:ext uri="{BB962C8B-B14F-4D97-AF65-F5344CB8AC3E}">
        <p14:creationId xmlns:p14="http://schemas.microsoft.com/office/powerpoint/2010/main" val="20260706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4167176" y="2125332"/>
            <a:ext cx="3821534" cy="3641675"/>
          </a:xfrm>
        </p:spPr>
        <p:txBody>
          <a:bodyPr>
            <a:normAutofit/>
          </a:bodyPr>
          <a:lstStyle/>
          <a:p>
            <a:pPr algn="ctr"/>
            <a:endParaRPr lang="en-US" sz="1500" b="1" dirty="0" smtClean="0"/>
          </a:p>
          <a:p>
            <a:pPr algn="ctr"/>
            <a:endParaRPr lang="en-US" sz="1500" b="1" dirty="0"/>
          </a:p>
          <a:p>
            <a:pPr algn="ctr"/>
            <a:endParaRPr lang="en-US" sz="1500" b="1" dirty="0" smtClean="0"/>
          </a:p>
          <a:p>
            <a:endParaRPr lang="en-US" sz="1500" b="1" dirty="0"/>
          </a:p>
          <a:p>
            <a:pPr algn="ctr"/>
            <a:r>
              <a:rPr lang="en-US" sz="2400" dirty="0" smtClean="0"/>
              <a:t>Join us next month on April 28 at 1 p.m. with Ellis Goldstein from Cru</a:t>
            </a:r>
            <a:endParaRPr lang="en-US" sz="2400" dirty="0" smtClean="0"/>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b="1" dirty="0" smtClean="0"/>
          </a:p>
          <a:p>
            <a:pPr marL="457200" indent="-457200">
              <a:buFont typeface="Arial" panose="020B0604020202020204" pitchFamily="34" charset="0"/>
              <a:buChar char="•"/>
            </a:pPr>
            <a:endParaRPr lang="en-US" sz="2800" b="1" dirty="0"/>
          </a:p>
        </p:txBody>
      </p:sp>
      <p:sp>
        <p:nvSpPr>
          <p:cNvPr id="3" name="Title 1"/>
          <p:cNvSpPr>
            <a:spLocks noGrp="1"/>
          </p:cNvSpPr>
          <p:nvPr>
            <p:ph type="title"/>
          </p:nvPr>
        </p:nvSpPr>
        <p:spPr>
          <a:xfrm>
            <a:off x="1155290" y="414540"/>
            <a:ext cx="6833420" cy="546139"/>
          </a:xfrm>
        </p:spPr>
        <p:txBody>
          <a:bodyPr>
            <a:normAutofit/>
          </a:bodyPr>
          <a:lstStyle/>
          <a:p>
            <a:r>
              <a:rPr lang="en-US" dirty="0" smtClean="0"/>
              <a:t>Closing</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290" y="1742797"/>
            <a:ext cx="2565971" cy="3451159"/>
          </a:xfrm>
          <a:prstGeom prst="rect">
            <a:avLst/>
          </a:prstGeom>
        </p:spPr>
      </p:pic>
    </p:spTree>
    <p:extLst>
      <p:ext uri="{BB962C8B-B14F-4D97-AF65-F5344CB8AC3E}">
        <p14:creationId xmlns:p14="http://schemas.microsoft.com/office/powerpoint/2010/main" val="8871273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8520" y="2340216"/>
            <a:ext cx="7426960" cy="2046714"/>
          </a:xfrm>
          <a:prstGeom prst="rect">
            <a:avLst/>
          </a:prstGeom>
        </p:spPr>
        <p:txBody>
          <a:bodyPr wrap="square">
            <a:spAutoFit/>
          </a:bodyPr>
          <a:lstStyle/>
          <a:p>
            <a:pPr algn="ctr"/>
            <a:r>
              <a:rPr lang="en-US" sz="2400" b="1" dirty="0" smtClean="0">
                <a:solidFill>
                  <a:schemeClr val="bg1">
                    <a:lumMod val="50000"/>
                  </a:schemeClr>
                </a:solidFill>
              </a:rPr>
              <a:t>SRS Vision</a:t>
            </a:r>
            <a:endParaRPr lang="en-US" sz="2400" b="1" dirty="0">
              <a:solidFill>
                <a:schemeClr val="bg1">
                  <a:lumMod val="50000"/>
                </a:schemeClr>
              </a:solidFill>
            </a:endParaRPr>
          </a:p>
          <a:p>
            <a:pPr algn="ctr"/>
            <a:endParaRPr lang="en-US" sz="700" dirty="0" smtClean="0">
              <a:solidFill>
                <a:schemeClr val="bg1">
                  <a:lumMod val="50000"/>
                </a:schemeClr>
              </a:solidFill>
            </a:endParaRPr>
          </a:p>
          <a:p>
            <a:pPr algn="ctr"/>
            <a:r>
              <a:rPr lang="en-US" sz="2400" dirty="0" smtClean="0">
                <a:solidFill>
                  <a:schemeClr val="bg1">
                    <a:lumMod val="50000"/>
                  </a:schemeClr>
                </a:solidFill>
              </a:rPr>
              <a:t>We want to flood the nations with </a:t>
            </a:r>
          </a:p>
          <a:p>
            <a:pPr algn="ctr"/>
            <a:r>
              <a:rPr lang="en-US" sz="2400" dirty="0">
                <a:solidFill>
                  <a:schemeClr val="bg1">
                    <a:lumMod val="50000"/>
                  </a:schemeClr>
                </a:solidFill>
              </a:rPr>
              <a:t>S</a:t>
            </a:r>
            <a:r>
              <a:rPr lang="en-US" sz="2400" dirty="0" smtClean="0">
                <a:solidFill>
                  <a:schemeClr val="bg1">
                    <a:lumMod val="50000"/>
                  </a:schemeClr>
                </a:solidFill>
              </a:rPr>
              <a:t>piritually healthy,</a:t>
            </a:r>
          </a:p>
          <a:p>
            <a:pPr algn="ctr"/>
            <a:r>
              <a:rPr lang="en-US" sz="2400" dirty="0" smtClean="0">
                <a:solidFill>
                  <a:schemeClr val="bg1">
                    <a:lumMod val="50000"/>
                  </a:schemeClr>
                </a:solidFill>
              </a:rPr>
              <a:t>Vision-driven,</a:t>
            </a:r>
          </a:p>
          <a:p>
            <a:pPr algn="ctr"/>
            <a:r>
              <a:rPr lang="en-US" sz="2400" dirty="0" smtClean="0">
                <a:solidFill>
                  <a:schemeClr val="bg1">
                    <a:lumMod val="50000"/>
                  </a:schemeClr>
                </a:solidFill>
              </a:rPr>
              <a:t>Fully funded Great Commission workers</a:t>
            </a:r>
            <a:endParaRPr lang="en-US" sz="2400" dirty="0">
              <a:solidFill>
                <a:schemeClr val="bg1">
                  <a:lumMod val="50000"/>
                </a:schemeClr>
              </a:solidFill>
            </a:endParaRPr>
          </a:p>
        </p:txBody>
      </p:sp>
      <p:sp>
        <p:nvSpPr>
          <p:cNvPr id="6" name="Title 1"/>
          <p:cNvSpPr>
            <a:spLocks noGrp="1"/>
          </p:cNvSpPr>
          <p:nvPr>
            <p:ph type="title"/>
          </p:nvPr>
        </p:nvSpPr>
        <p:spPr>
          <a:xfrm>
            <a:off x="1155290" y="414540"/>
            <a:ext cx="6833420" cy="546139"/>
          </a:xfrm>
        </p:spPr>
        <p:txBody>
          <a:bodyPr>
            <a:normAutofit/>
          </a:bodyPr>
          <a:lstStyle/>
          <a:p>
            <a:r>
              <a:rPr lang="en-US" dirty="0" smtClean="0"/>
              <a:t>Introduction</a:t>
            </a:r>
            <a:endParaRPr lang="en-US" sz="2400" dirty="0"/>
          </a:p>
        </p:txBody>
      </p:sp>
    </p:spTree>
    <p:extLst>
      <p:ext uri="{BB962C8B-B14F-4D97-AF65-F5344CB8AC3E}">
        <p14:creationId xmlns:p14="http://schemas.microsoft.com/office/powerpoint/2010/main" val="21429103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582340"/>
            <a:ext cx="7426960" cy="4431983"/>
          </a:xfrm>
          <a:prstGeom prst="rect">
            <a:avLst/>
          </a:prstGeom>
        </p:spPr>
        <p:txBody>
          <a:bodyPr wrap="square">
            <a:spAutoFit/>
          </a:bodyPr>
          <a:lstStyle/>
          <a:p>
            <a:r>
              <a:rPr lang="en-US" sz="2400" b="1" dirty="0">
                <a:solidFill>
                  <a:schemeClr val="bg1">
                    <a:lumMod val="50000"/>
                  </a:schemeClr>
                </a:solidFill>
              </a:rPr>
              <a:t>Our Goal</a:t>
            </a:r>
          </a:p>
          <a:p>
            <a:endParaRPr lang="en-US" sz="700" dirty="0" smtClean="0">
              <a:solidFill>
                <a:schemeClr val="bg1">
                  <a:lumMod val="50000"/>
                </a:schemeClr>
              </a:solidFill>
            </a:endParaRPr>
          </a:p>
          <a:p>
            <a:r>
              <a:rPr lang="en-US" sz="2400" dirty="0" smtClean="0">
                <a:solidFill>
                  <a:schemeClr val="bg1">
                    <a:lumMod val="50000"/>
                  </a:schemeClr>
                </a:solidFill>
              </a:rPr>
              <a:t>SRS </a:t>
            </a:r>
            <a:r>
              <a:rPr lang="en-US" sz="2400" dirty="0">
                <a:solidFill>
                  <a:schemeClr val="bg1">
                    <a:lumMod val="50000"/>
                  </a:schemeClr>
                </a:solidFill>
              </a:rPr>
              <a:t>provides solutions to help your staff overcome obstacles, maintain a God-centered perspective, and apply proven strategies to personal support raising. </a:t>
            </a:r>
          </a:p>
          <a:p>
            <a:endParaRPr lang="en-US" sz="1200" dirty="0">
              <a:solidFill>
                <a:schemeClr val="bg1">
                  <a:lumMod val="50000"/>
                </a:schemeClr>
              </a:solidFill>
            </a:endParaRPr>
          </a:p>
          <a:p>
            <a:r>
              <a:rPr lang="en-US" sz="2400" dirty="0">
                <a:solidFill>
                  <a:schemeClr val="bg1">
                    <a:lumMod val="50000"/>
                  </a:schemeClr>
                </a:solidFill>
              </a:rPr>
              <a:t>We want to </a:t>
            </a:r>
            <a:r>
              <a:rPr lang="en-US" sz="2400" dirty="0" smtClean="0">
                <a:solidFill>
                  <a:schemeClr val="bg1">
                    <a:lumMod val="50000"/>
                  </a:schemeClr>
                </a:solidFill>
              </a:rPr>
              <a:t>help you </a:t>
            </a:r>
            <a:r>
              <a:rPr lang="en-US" sz="2400" dirty="0">
                <a:solidFill>
                  <a:schemeClr val="bg1">
                    <a:lumMod val="50000"/>
                  </a:schemeClr>
                </a:solidFill>
              </a:rPr>
              <a:t>create a culture of a fully funded </a:t>
            </a:r>
            <a:r>
              <a:rPr lang="en-US" sz="2400" dirty="0" smtClean="0">
                <a:solidFill>
                  <a:schemeClr val="bg1">
                    <a:lumMod val="50000"/>
                  </a:schemeClr>
                </a:solidFill>
              </a:rPr>
              <a:t>ministry</a:t>
            </a:r>
            <a:r>
              <a:rPr lang="en-US" sz="2400" dirty="0">
                <a:solidFill>
                  <a:schemeClr val="bg1">
                    <a:lumMod val="50000"/>
                  </a:schemeClr>
                </a:solidFill>
              </a:rPr>
              <a:t> </a:t>
            </a:r>
            <a:r>
              <a:rPr lang="en-US" sz="2400" dirty="0" smtClean="0">
                <a:solidFill>
                  <a:schemeClr val="bg1">
                    <a:lumMod val="50000"/>
                  </a:schemeClr>
                </a:solidFill>
              </a:rPr>
              <a:t>for: </a:t>
            </a:r>
            <a:r>
              <a:rPr lang="en-US" sz="1200" dirty="0" smtClean="0">
                <a:solidFill>
                  <a:schemeClr val="bg1">
                    <a:lumMod val="50000"/>
                  </a:schemeClr>
                </a:solidFill>
              </a:rPr>
              <a:t>															</a:t>
            </a:r>
            <a:endParaRPr lang="en-US" sz="2400" dirty="0">
              <a:solidFill>
                <a:schemeClr val="bg1">
                  <a:lumMod val="50000"/>
                </a:schemeClr>
              </a:solidFill>
            </a:endParaRPr>
          </a:p>
          <a:p>
            <a:pPr marL="742950" lvl="1" indent="-285750">
              <a:buFont typeface="Arial" panose="020B0604020202020204" pitchFamily="34" charset="0"/>
              <a:buChar char="•"/>
            </a:pPr>
            <a:r>
              <a:rPr lang="en-US" sz="2400" dirty="0" smtClean="0">
                <a:solidFill>
                  <a:schemeClr val="bg1">
                    <a:lumMod val="50000"/>
                  </a:schemeClr>
                </a:solidFill>
              </a:rPr>
              <a:t>Recruits</a:t>
            </a:r>
          </a:p>
          <a:p>
            <a:pPr marL="742950" lvl="1" indent="-285750">
              <a:buFont typeface="Arial" panose="020B0604020202020204" pitchFamily="34" charset="0"/>
              <a:buChar char="•"/>
            </a:pPr>
            <a:r>
              <a:rPr lang="en-US" sz="2400" dirty="0" smtClean="0">
                <a:solidFill>
                  <a:schemeClr val="bg1">
                    <a:lumMod val="50000"/>
                  </a:schemeClr>
                </a:solidFill>
              </a:rPr>
              <a:t>New Staff</a:t>
            </a:r>
          </a:p>
          <a:p>
            <a:pPr marL="742950" lvl="1" indent="-285750">
              <a:buFont typeface="Arial" panose="020B0604020202020204" pitchFamily="34" charset="0"/>
              <a:buChar char="•"/>
            </a:pPr>
            <a:r>
              <a:rPr lang="en-US" sz="2400" dirty="0" smtClean="0">
                <a:solidFill>
                  <a:schemeClr val="bg1">
                    <a:lumMod val="50000"/>
                  </a:schemeClr>
                </a:solidFill>
              </a:rPr>
              <a:t>Veteran Staff</a:t>
            </a:r>
          </a:p>
          <a:p>
            <a:pPr marL="742950" lvl="1" indent="-285750">
              <a:buFont typeface="Arial" panose="020B0604020202020204" pitchFamily="34" charset="0"/>
              <a:buChar char="•"/>
            </a:pPr>
            <a:r>
              <a:rPr lang="en-US" sz="2400" dirty="0" smtClean="0">
                <a:solidFill>
                  <a:schemeClr val="bg1">
                    <a:lumMod val="50000"/>
                  </a:schemeClr>
                </a:solidFill>
              </a:rPr>
              <a:t>Support </a:t>
            </a:r>
            <a:r>
              <a:rPr lang="en-US" sz="2400" dirty="0">
                <a:solidFill>
                  <a:schemeClr val="bg1">
                    <a:lumMod val="50000"/>
                  </a:schemeClr>
                </a:solidFill>
              </a:rPr>
              <a:t>raising trainers and coaches</a:t>
            </a:r>
          </a:p>
        </p:txBody>
      </p:sp>
      <p:sp>
        <p:nvSpPr>
          <p:cNvPr id="6" name="Title 1"/>
          <p:cNvSpPr>
            <a:spLocks noGrp="1"/>
          </p:cNvSpPr>
          <p:nvPr>
            <p:ph type="title"/>
          </p:nvPr>
        </p:nvSpPr>
        <p:spPr>
          <a:xfrm>
            <a:off x="1155290" y="414540"/>
            <a:ext cx="6833420" cy="546139"/>
          </a:xfrm>
        </p:spPr>
        <p:txBody>
          <a:bodyPr>
            <a:normAutofit/>
          </a:bodyPr>
          <a:lstStyle/>
          <a:p>
            <a:r>
              <a:rPr lang="en-US" dirty="0" smtClean="0"/>
              <a:t>Introduction</a:t>
            </a:r>
            <a:endParaRPr lang="en-US" sz="2400" dirty="0"/>
          </a:p>
        </p:txBody>
      </p:sp>
    </p:spTree>
    <p:extLst>
      <p:ext uri="{BB962C8B-B14F-4D97-AF65-F5344CB8AC3E}">
        <p14:creationId xmlns:p14="http://schemas.microsoft.com/office/powerpoint/2010/main" val="3751463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8520" y="2167222"/>
            <a:ext cx="7426960" cy="3400931"/>
          </a:xfrm>
          <a:prstGeom prst="rect">
            <a:avLst/>
          </a:prstGeom>
        </p:spPr>
        <p:txBody>
          <a:bodyPr wrap="square">
            <a:spAutoFit/>
          </a:bodyPr>
          <a:lstStyle/>
          <a:p>
            <a:pPr algn="ctr"/>
            <a:r>
              <a:rPr lang="en-US" sz="2400" b="1" dirty="0" smtClean="0">
                <a:solidFill>
                  <a:schemeClr val="bg1">
                    <a:lumMod val="50000"/>
                  </a:schemeClr>
                </a:solidFill>
              </a:rPr>
              <a:t>Ongoing Benefits of the Trainers Network</a:t>
            </a:r>
            <a:endParaRPr lang="en-US" sz="2400" b="1" dirty="0">
              <a:solidFill>
                <a:schemeClr val="bg1">
                  <a:lumMod val="50000"/>
                </a:schemeClr>
              </a:solidFill>
            </a:endParaRPr>
          </a:p>
          <a:p>
            <a:pPr algn="ctr"/>
            <a:endParaRPr lang="en-US" sz="700" dirty="0" smtClean="0">
              <a:solidFill>
                <a:schemeClr val="bg1">
                  <a:lumMod val="50000"/>
                </a:schemeClr>
              </a:solidFill>
            </a:endParaRPr>
          </a:p>
          <a:p>
            <a:pPr algn="ctr"/>
            <a:r>
              <a:rPr lang="en-US" sz="2000" dirty="0" smtClean="0">
                <a:solidFill>
                  <a:schemeClr val="bg1">
                    <a:lumMod val="50000"/>
                  </a:schemeClr>
                </a:solidFill>
              </a:rPr>
              <a:t>Monthly Webinars</a:t>
            </a:r>
          </a:p>
          <a:p>
            <a:pPr algn="ctr"/>
            <a:r>
              <a:rPr lang="en-US" sz="2000" dirty="0" smtClean="0">
                <a:solidFill>
                  <a:schemeClr val="bg1">
                    <a:lumMod val="50000"/>
                  </a:schemeClr>
                </a:solidFill>
              </a:rPr>
              <a:t>Training for you as facilitators (SRS Conference)</a:t>
            </a:r>
          </a:p>
          <a:p>
            <a:pPr algn="ctr"/>
            <a:r>
              <a:rPr lang="en-US" sz="2000" dirty="0">
                <a:solidFill>
                  <a:schemeClr val="bg1">
                    <a:lumMod val="50000"/>
                  </a:schemeClr>
                </a:solidFill>
              </a:rPr>
              <a:t>Opportunity to </a:t>
            </a:r>
            <a:r>
              <a:rPr lang="en-US" sz="2000" dirty="0" smtClean="0">
                <a:solidFill>
                  <a:schemeClr val="bg1">
                    <a:lumMod val="50000"/>
                  </a:schemeClr>
                </a:solidFill>
              </a:rPr>
              <a:t>utilize </a:t>
            </a:r>
            <a:r>
              <a:rPr lang="en-US" sz="2000" dirty="0">
                <a:solidFill>
                  <a:schemeClr val="bg1">
                    <a:lumMod val="50000"/>
                  </a:schemeClr>
                </a:solidFill>
              </a:rPr>
              <a:t>SRS </a:t>
            </a:r>
            <a:r>
              <a:rPr lang="en-US" sz="2000" dirty="0" err="1">
                <a:solidFill>
                  <a:schemeClr val="bg1">
                    <a:lumMod val="50000"/>
                  </a:schemeClr>
                </a:solidFill>
              </a:rPr>
              <a:t>Bootcamp</a:t>
            </a:r>
            <a:r>
              <a:rPr lang="en-US" sz="2000" dirty="0">
                <a:solidFill>
                  <a:schemeClr val="bg1">
                    <a:lumMod val="50000"/>
                  </a:schemeClr>
                </a:solidFill>
              </a:rPr>
              <a:t> </a:t>
            </a:r>
            <a:r>
              <a:rPr lang="en-US" sz="2000" dirty="0" smtClean="0">
                <a:solidFill>
                  <a:schemeClr val="bg1">
                    <a:lumMod val="50000"/>
                  </a:schemeClr>
                </a:solidFill>
              </a:rPr>
              <a:t>curriculum</a:t>
            </a:r>
            <a:endParaRPr lang="en-US" sz="2000" dirty="0">
              <a:solidFill>
                <a:schemeClr val="bg1">
                  <a:lumMod val="50000"/>
                </a:schemeClr>
              </a:solidFill>
            </a:endParaRPr>
          </a:p>
          <a:p>
            <a:pPr algn="ctr"/>
            <a:endParaRPr lang="en-US" sz="2000" dirty="0" smtClean="0">
              <a:solidFill>
                <a:schemeClr val="bg1">
                  <a:lumMod val="50000"/>
                </a:schemeClr>
              </a:solidFill>
            </a:endParaRPr>
          </a:p>
          <a:p>
            <a:pPr algn="ctr"/>
            <a:r>
              <a:rPr lang="en-US" sz="2000" dirty="0" smtClean="0">
                <a:solidFill>
                  <a:schemeClr val="bg1">
                    <a:lumMod val="50000"/>
                  </a:schemeClr>
                </a:solidFill>
              </a:rPr>
              <a:t> Coming Soon:</a:t>
            </a:r>
          </a:p>
          <a:p>
            <a:pPr algn="ctr"/>
            <a:r>
              <a:rPr lang="en-US" sz="2000" dirty="0">
                <a:solidFill>
                  <a:schemeClr val="bg1">
                    <a:lumMod val="50000"/>
                  </a:schemeClr>
                </a:solidFill>
              </a:rPr>
              <a:t>Upcoming </a:t>
            </a:r>
            <a:r>
              <a:rPr lang="en-US" sz="2000" dirty="0" smtClean="0">
                <a:solidFill>
                  <a:schemeClr val="bg1">
                    <a:lumMod val="50000"/>
                  </a:schemeClr>
                </a:solidFill>
              </a:rPr>
              <a:t>online prep </a:t>
            </a:r>
            <a:r>
              <a:rPr lang="en-US" sz="2000" dirty="0">
                <a:solidFill>
                  <a:schemeClr val="bg1">
                    <a:lumMod val="50000"/>
                  </a:schemeClr>
                </a:solidFill>
              </a:rPr>
              <a:t>with p</a:t>
            </a:r>
            <a:r>
              <a:rPr lang="en-US" sz="2000" dirty="0" smtClean="0">
                <a:solidFill>
                  <a:schemeClr val="bg1">
                    <a:lumMod val="50000"/>
                  </a:schemeClr>
                </a:solidFill>
              </a:rPr>
              <a:t>articipant progress tracking</a:t>
            </a:r>
            <a:endParaRPr lang="en-US" sz="2000" dirty="0" smtClean="0">
              <a:solidFill>
                <a:schemeClr val="bg1">
                  <a:lumMod val="50000"/>
                </a:schemeClr>
              </a:solidFill>
            </a:endParaRPr>
          </a:p>
          <a:p>
            <a:pPr algn="ctr"/>
            <a:r>
              <a:rPr lang="en-US" sz="2000" dirty="0" smtClean="0">
                <a:solidFill>
                  <a:schemeClr val="bg1">
                    <a:lumMod val="50000"/>
                  </a:schemeClr>
                </a:solidFill>
              </a:rPr>
              <a:t>Topical </a:t>
            </a:r>
            <a:r>
              <a:rPr lang="en-US" sz="2000" dirty="0">
                <a:solidFill>
                  <a:schemeClr val="bg1">
                    <a:lumMod val="50000"/>
                  </a:schemeClr>
                </a:solidFill>
              </a:rPr>
              <a:t>v</a:t>
            </a:r>
            <a:r>
              <a:rPr lang="en-US" sz="2000" dirty="0" smtClean="0">
                <a:solidFill>
                  <a:schemeClr val="bg1">
                    <a:lumMod val="50000"/>
                  </a:schemeClr>
                </a:solidFill>
              </a:rPr>
              <a:t>ideo library</a:t>
            </a:r>
          </a:p>
          <a:p>
            <a:pPr algn="ctr"/>
            <a:r>
              <a:rPr lang="en-US" sz="2000" dirty="0" smtClean="0">
                <a:solidFill>
                  <a:schemeClr val="bg1">
                    <a:lumMod val="50000"/>
                  </a:schemeClr>
                </a:solidFill>
              </a:rPr>
              <a:t>Audit survey</a:t>
            </a:r>
          </a:p>
          <a:p>
            <a:pPr algn="ctr"/>
            <a:endParaRPr lang="en-US" sz="2400" dirty="0">
              <a:solidFill>
                <a:schemeClr val="bg1">
                  <a:lumMod val="50000"/>
                </a:schemeClr>
              </a:solidFill>
            </a:endParaRPr>
          </a:p>
        </p:txBody>
      </p:sp>
      <p:sp>
        <p:nvSpPr>
          <p:cNvPr id="6" name="Title 1"/>
          <p:cNvSpPr>
            <a:spLocks noGrp="1"/>
          </p:cNvSpPr>
          <p:nvPr>
            <p:ph type="title"/>
          </p:nvPr>
        </p:nvSpPr>
        <p:spPr>
          <a:xfrm>
            <a:off x="1155290" y="414540"/>
            <a:ext cx="6833420" cy="546139"/>
          </a:xfrm>
        </p:spPr>
        <p:txBody>
          <a:bodyPr>
            <a:normAutofit/>
          </a:bodyPr>
          <a:lstStyle/>
          <a:p>
            <a:r>
              <a:rPr lang="en-US" dirty="0" smtClean="0"/>
              <a:t>Introduction</a:t>
            </a:r>
            <a:endParaRPr lang="en-US" sz="2400" dirty="0"/>
          </a:p>
        </p:txBody>
      </p:sp>
    </p:spTree>
    <p:extLst>
      <p:ext uri="{BB962C8B-B14F-4D97-AF65-F5344CB8AC3E}">
        <p14:creationId xmlns:p14="http://schemas.microsoft.com/office/powerpoint/2010/main" val="18898736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472440" y="1798664"/>
            <a:ext cx="8199120" cy="3869519"/>
          </a:xfrm>
        </p:spPr>
        <p:txBody>
          <a:bodyPr>
            <a:normAutofit/>
          </a:bodyPr>
          <a:lstStyle/>
          <a:p>
            <a:pPr algn="ctr"/>
            <a:endParaRPr lang="en-US" sz="1500" b="1" dirty="0" smtClean="0"/>
          </a:p>
          <a:p>
            <a:pPr algn="ctr"/>
            <a:endParaRPr lang="en-US" sz="1500" b="1" dirty="0"/>
          </a:p>
          <a:p>
            <a:pPr algn="ctr"/>
            <a:endParaRPr lang="en-US" sz="1500" b="1" dirty="0" smtClean="0"/>
          </a:p>
          <a:p>
            <a:endParaRPr lang="en-US" sz="1500" b="1" dirty="0"/>
          </a:p>
          <a:p>
            <a:pPr algn="ctr"/>
            <a:r>
              <a:rPr lang="en-US" sz="3200" b="1" dirty="0" smtClean="0"/>
              <a:t>Last Tuesday of each month</a:t>
            </a:r>
          </a:p>
          <a:p>
            <a:pPr algn="ctr"/>
            <a:r>
              <a:rPr lang="en-US" sz="3200" b="1" dirty="0" smtClean="0"/>
              <a:t>1 p.m. CST</a:t>
            </a:r>
          </a:p>
          <a:p>
            <a:pPr algn="ctr"/>
            <a:r>
              <a:rPr lang="en-US" dirty="0" smtClean="0"/>
              <a:t>(You’ll Receive an Invitation Each Month)</a:t>
            </a:r>
            <a:endParaRPr lang="en-US" dirty="0" smtClean="0"/>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endParaRPr lang="en-US" sz="2800" b="1" dirty="0" smtClean="0"/>
          </a:p>
          <a:p>
            <a:pPr marL="457200" indent="-457200">
              <a:buFont typeface="Arial" panose="020B0604020202020204" pitchFamily="34" charset="0"/>
              <a:buChar char="•"/>
            </a:pPr>
            <a:endParaRPr lang="en-US" sz="2800" b="1" dirty="0"/>
          </a:p>
        </p:txBody>
      </p:sp>
      <p:sp>
        <p:nvSpPr>
          <p:cNvPr id="3" name="Title 1"/>
          <p:cNvSpPr>
            <a:spLocks noGrp="1"/>
          </p:cNvSpPr>
          <p:nvPr>
            <p:ph type="title"/>
          </p:nvPr>
        </p:nvSpPr>
        <p:spPr>
          <a:xfrm>
            <a:off x="1155290" y="414540"/>
            <a:ext cx="6833420" cy="546139"/>
          </a:xfrm>
        </p:spPr>
        <p:txBody>
          <a:bodyPr>
            <a:normAutofit/>
          </a:bodyPr>
          <a:lstStyle/>
          <a:p>
            <a:r>
              <a:rPr lang="en-US" dirty="0" smtClean="0"/>
              <a:t>Stop!</a:t>
            </a:r>
            <a:endParaRPr lang="en-US" sz="2400" dirty="0"/>
          </a:p>
        </p:txBody>
      </p:sp>
    </p:spTree>
    <p:extLst>
      <p:ext uri="{BB962C8B-B14F-4D97-AF65-F5344CB8AC3E}">
        <p14:creationId xmlns:p14="http://schemas.microsoft.com/office/powerpoint/2010/main" val="26691902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000018049571Small.jpg"/>
          <p:cNvPicPr>
            <a:picLocks noChangeAspect="1"/>
          </p:cNvPicPr>
          <p:nvPr/>
        </p:nvPicPr>
        <p:blipFill rotWithShape="1">
          <a:blip r:embed="rId3">
            <a:extLst>
              <a:ext uri="{28A0092B-C50C-407E-A947-70E740481C1C}">
                <a14:useLocalDpi xmlns:a14="http://schemas.microsoft.com/office/drawing/2010/main" val="0"/>
              </a:ext>
            </a:extLst>
          </a:blip>
          <a:srcRect b="1234"/>
          <a:stretch/>
        </p:blipFill>
        <p:spPr>
          <a:xfrm>
            <a:off x="0" y="0"/>
            <a:ext cx="9144000" cy="6307667"/>
          </a:xfrm>
          <a:prstGeom prst="rect">
            <a:avLst/>
          </a:prstGeom>
        </p:spPr>
      </p:pic>
      <p:sp>
        <p:nvSpPr>
          <p:cNvPr id="7" name="Rectangle 6"/>
          <p:cNvSpPr/>
          <p:nvPr/>
        </p:nvSpPr>
        <p:spPr>
          <a:xfrm>
            <a:off x="0" y="0"/>
            <a:ext cx="9144000" cy="6307667"/>
          </a:xfrm>
          <a:prstGeom prst="rect">
            <a:avLst/>
          </a:prstGeom>
          <a:solidFill>
            <a:srgbClr val="F0652A">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itle 14"/>
          <p:cNvSpPr>
            <a:spLocks noGrp="1"/>
          </p:cNvSpPr>
          <p:nvPr>
            <p:ph type="title"/>
          </p:nvPr>
        </p:nvSpPr>
        <p:spPr>
          <a:xfrm>
            <a:off x="1155290" y="701085"/>
            <a:ext cx="6833420" cy="5596206"/>
          </a:xfrm>
        </p:spPr>
        <p:txBody>
          <a:bodyPr>
            <a:noAutofit/>
          </a:bodyPr>
          <a:lstStyle/>
          <a:p>
            <a:r>
              <a:rPr lang="en-US" sz="8000" baseline="30000" dirty="0" smtClean="0">
                <a:solidFill>
                  <a:schemeClr val="bg1"/>
                </a:solidFill>
              </a:rPr>
              <a:t>Prayer</a:t>
            </a:r>
            <a:r>
              <a:rPr lang="en-US" sz="3600" baseline="30000" dirty="0" smtClean="0">
                <a:solidFill>
                  <a:schemeClr val="bg1"/>
                </a:solidFill>
              </a:rPr>
              <a:t/>
            </a:r>
            <a:br>
              <a:rPr lang="en-US" sz="3600" baseline="30000" dirty="0" smtClean="0">
                <a:solidFill>
                  <a:schemeClr val="bg1"/>
                </a:solidFill>
              </a:rPr>
            </a:br>
            <a:endParaRPr lang="en-US" sz="3400" dirty="0">
              <a:solidFill>
                <a:schemeClr val="bg1"/>
              </a:solidFill>
            </a:endParaRPr>
          </a:p>
        </p:txBody>
      </p:sp>
    </p:spTree>
    <p:extLst>
      <p:ext uri="{BB962C8B-B14F-4D97-AF65-F5344CB8AC3E}">
        <p14:creationId xmlns:p14="http://schemas.microsoft.com/office/powerpoint/2010/main" val="2336544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744442" y="1439727"/>
            <a:ext cx="5658317" cy="4723490"/>
            <a:chOff x="2061721" y="1128470"/>
            <a:chExt cx="5658317" cy="4723490"/>
          </a:xfrm>
        </p:grpSpPr>
        <p:pic>
          <p:nvPicPr>
            <p:cNvPr id="24" name="Picture 23" descr="Shad fam Sept 20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721" y="1128470"/>
              <a:ext cx="5658317" cy="4243738"/>
            </a:xfrm>
            <a:prstGeom prst="rect">
              <a:avLst/>
            </a:prstGeom>
          </p:spPr>
        </p:pic>
        <p:sp>
          <p:nvSpPr>
            <p:cNvPr id="27" name="Content Placeholder 2"/>
            <p:cNvSpPr txBox="1">
              <a:spLocks/>
            </p:cNvSpPr>
            <p:nvPr/>
          </p:nvSpPr>
          <p:spPr>
            <a:xfrm>
              <a:off x="3782499" y="5357221"/>
              <a:ext cx="2222429" cy="494739"/>
            </a:xfrm>
            <a:prstGeom prst="rect">
              <a:avLst/>
            </a:prstGeom>
          </p:spPr>
          <p:txBody>
            <a:bodyPr vert="horz" lIns="91440" tIns="45720" rIns="91440" bIns="45720" rtlCol="0" anchor="b" anchorCtr="0">
              <a:normAutofit fontScale="70000" lnSpcReduction="20000"/>
            </a:bodyPr>
            <a:lstStyle>
              <a:lvl1pPr marL="0" indent="0" algn="l" defTabSz="457200" rtl="0" eaLnBrk="1" latinLnBrk="0" hangingPunct="1">
                <a:lnSpc>
                  <a:spcPct val="100000"/>
                </a:lnSpc>
                <a:spcBef>
                  <a:spcPct val="20000"/>
                </a:spcBef>
                <a:buFont typeface="Arial"/>
                <a:buNone/>
                <a:defRPr sz="3200" kern="1200">
                  <a:solidFill>
                    <a:schemeClr val="bg1">
                      <a:lumMod val="50000"/>
                    </a:schemeClr>
                  </a:solidFill>
                  <a:latin typeface="+mn-lt"/>
                  <a:ea typeface="+mn-ea"/>
                  <a:cs typeface="+mn-cs"/>
                </a:defRPr>
              </a:lvl1pPr>
              <a:lvl2pPr marL="742950" indent="-285750" algn="l" defTabSz="457200" rtl="0" eaLnBrk="1" latinLnBrk="0" hangingPunct="1">
                <a:lnSpc>
                  <a:spcPct val="100000"/>
                </a:lnSpc>
                <a:spcBef>
                  <a:spcPct val="20000"/>
                </a:spcBef>
                <a:buFont typeface="Arial"/>
                <a:buChar char="•"/>
                <a:defRPr sz="2800" kern="1200">
                  <a:solidFill>
                    <a:schemeClr val="bg1">
                      <a:lumMod val="50000"/>
                    </a:schemeClr>
                  </a:solidFill>
                  <a:latin typeface="+mn-lt"/>
                  <a:ea typeface="+mn-ea"/>
                  <a:cs typeface="+mn-cs"/>
                </a:defRPr>
              </a:lvl2pPr>
              <a:lvl3pPr marL="1143000" indent="-228600" algn="l" defTabSz="457200" rtl="0" eaLnBrk="1" latinLnBrk="0" hangingPunct="1">
                <a:lnSpc>
                  <a:spcPct val="100000"/>
                </a:lnSpc>
                <a:spcBef>
                  <a:spcPct val="20000"/>
                </a:spcBef>
                <a:buFont typeface="Arial"/>
                <a:buChar char="•"/>
                <a:defRPr sz="2400" kern="1200">
                  <a:solidFill>
                    <a:schemeClr val="bg1">
                      <a:lumMod val="50000"/>
                    </a:schemeClr>
                  </a:solidFill>
                  <a:latin typeface="+mn-lt"/>
                  <a:ea typeface="+mn-ea"/>
                  <a:cs typeface="+mn-cs"/>
                </a:defRPr>
              </a:lvl3pPr>
              <a:lvl4pPr marL="1600200" indent="-228600" algn="l" defTabSz="457200" rtl="0" eaLnBrk="1" latinLnBrk="0" hangingPunct="1">
                <a:lnSpc>
                  <a:spcPct val="100000"/>
                </a:lnSpc>
                <a:spcBef>
                  <a:spcPct val="20000"/>
                </a:spcBef>
                <a:buFont typeface="Arial"/>
                <a:buChar char="–"/>
                <a:defRPr sz="2000" kern="1200">
                  <a:solidFill>
                    <a:schemeClr val="bg1">
                      <a:lumMod val="50000"/>
                    </a:schemeClr>
                  </a:solidFill>
                  <a:latin typeface="+mn-lt"/>
                  <a:ea typeface="+mn-ea"/>
                  <a:cs typeface="+mn-cs"/>
                </a:defRPr>
              </a:lvl4pPr>
              <a:lvl5pPr marL="2057400" indent="-228600" algn="l" defTabSz="457200" rtl="0" eaLnBrk="1" latinLnBrk="0" hangingPunct="1">
                <a:lnSpc>
                  <a:spcPct val="100000"/>
                </a:lnSpc>
                <a:spcBef>
                  <a:spcPct val="20000"/>
                </a:spcBef>
                <a:buFont typeface="Arial"/>
                <a:buChar char="»"/>
                <a:defRPr sz="20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33000"/>
                </a:lnSpc>
              </a:pPr>
              <a:r>
                <a:rPr lang="en-US" dirty="0" smtClean="0"/>
                <a:t>Steve Shadrach</a:t>
              </a:r>
              <a:endParaRPr lang="en-US" dirty="0"/>
            </a:p>
          </p:txBody>
        </p:sp>
      </p:grpSp>
      <p:sp>
        <p:nvSpPr>
          <p:cNvPr id="2" name="Title 1"/>
          <p:cNvSpPr>
            <a:spLocks noGrp="1"/>
          </p:cNvSpPr>
          <p:nvPr>
            <p:ph type="title"/>
          </p:nvPr>
        </p:nvSpPr>
        <p:spPr/>
        <p:txBody>
          <a:bodyPr>
            <a:normAutofit/>
          </a:bodyPr>
          <a:lstStyle/>
          <a:p>
            <a:r>
              <a:rPr lang="en-US" sz="2400" dirty="0" smtClean="0"/>
              <a:t>Presenter </a:t>
            </a:r>
            <a:r>
              <a:rPr lang="en-US" sz="2400" dirty="0"/>
              <a:t>Introduction</a:t>
            </a:r>
          </a:p>
        </p:txBody>
      </p:sp>
    </p:spTree>
    <p:extLst>
      <p:ext uri="{BB962C8B-B14F-4D97-AF65-F5344CB8AC3E}">
        <p14:creationId xmlns:p14="http://schemas.microsoft.com/office/powerpoint/2010/main" val="299624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1885252" y="2305839"/>
            <a:ext cx="5373495" cy="2095500"/>
          </a:xfrm>
        </p:spPr>
        <p:txBody>
          <a:bodyPr>
            <a:normAutofit lnSpcReduction="10000"/>
          </a:bodyPr>
          <a:lstStyle/>
          <a:p>
            <a:pPr algn="ctr">
              <a:lnSpc>
                <a:spcPct val="150000"/>
              </a:lnSpc>
            </a:pPr>
            <a:r>
              <a:rPr lang="en-US" sz="2800" b="1" dirty="0" smtClean="0"/>
              <a:t>When, Where, </a:t>
            </a:r>
            <a:r>
              <a:rPr lang="en-US" sz="2800" b="1" dirty="0"/>
              <a:t>and How </a:t>
            </a:r>
            <a:endParaRPr lang="en-US" sz="2800" b="1" dirty="0" smtClean="0"/>
          </a:p>
          <a:p>
            <a:pPr algn="ctr">
              <a:lnSpc>
                <a:spcPct val="150000"/>
              </a:lnSpc>
            </a:pPr>
            <a:r>
              <a:rPr lang="en-US" sz="2800" b="1" dirty="0"/>
              <a:t>S</a:t>
            </a:r>
            <a:r>
              <a:rPr lang="en-US" sz="2800" b="1" dirty="0" smtClean="0"/>
              <a:t>hould Your Support </a:t>
            </a:r>
            <a:r>
              <a:rPr lang="en-US" sz="2800" b="1" dirty="0"/>
              <a:t>R</a:t>
            </a:r>
            <a:r>
              <a:rPr lang="en-US" sz="2800" b="1" dirty="0" smtClean="0"/>
              <a:t>aising </a:t>
            </a:r>
            <a:r>
              <a:rPr lang="en-US" sz="2800" b="1" dirty="0"/>
              <a:t>T</a:t>
            </a:r>
            <a:r>
              <a:rPr lang="en-US" sz="2800" b="1" dirty="0" smtClean="0"/>
              <a:t>raining </a:t>
            </a:r>
            <a:r>
              <a:rPr lang="en-US" sz="2800" b="1" dirty="0"/>
              <a:t>T</a:t>
            </a:r>
            <a:r>
              <a:rPr lang="en-US" sz="2800" b="1" dirty="0" smtClean="0"/>
              <a:t>ake Place</a:t>
            </a:r>
            <a:endParaRPr lang="en-US" sz="2800" b="1" dirty="0"/>
          </a:p>
        </p:txBody>
      </p:sp>
      <p:sp>
        <p:nvSpPr>
          <p:cNvPr id="3" name="Title 1"/>
          <p:cNvSpPr>
            <a:spLocks noGrp="1"/>
          </p:cNvSpPr>
          <p:nvPr>
            <p:ph type="title"/>
          </p:nvPr>
        </p:nvSpPr>
        <p:spPr>
          <a:xfrm>
            <a:off x="1155290" y="414540"/>
            <a:ext cx="6833420" cy="546139"/>
          </a:xfrm>
        </p:spPr>
        <p:txBody>
          <a:bodyPr>
            <a:normAutofit/>
          </a:bodyPr>
          <a:lstStyle/>
          <a:p>
            <a:r>
              <a:rPr lang="en-US" dirty="0" smtClean="0"/>
              <a:t>Today’s Topic</a:t>
            </a:r>
            <a:endParaRPr lang="en-US" sz="2400" dirty="0"/>
          </a:p>
        </p:txBody>
      </p:sp>
    </p:spTree>
    <p:extLst>
      <p:ext uri="{BB962C8B-B14F-4D97-AF65-F5344CB8AC3E}">
        <p14:creationId xmlns:p14="http://schemas.microsoft.com/office/powerpoint/2010/main" val="3087714072"/>
      </p:ext>
    </p:extLst>
  </p:cSld>
  <p:clrMapOvr>
    <a:masterClrMapping/>
  </p:clrMapOvr>
  <p:timing>
    <p:tnLst>
      <p:par>
        <p:cTn id="1" dur="indefinite" restart="never" nodeType="tmRoot"/>
      </p:par>
    </p:tnLst>
  </p:timing>
</p:sld>
</file>

<file path=ppt/theme/theme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18338</TotalTime>
  <Words>1195</Words>
  <Application>Microsoft Office PowerPoint</Application>
  <PresentationFormat>On-screen Show (4:3)</PresentationFormat>
  <Paragraphs>166</Paragraphs>
  <Slides>22</Slides>
  <Notes>22</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22</vt:i4>
      </vt:variant>
    </vt:vector>
  </HeadingPairs>
  <TitlesOfParts>
    <vt:vector size="26" baseType="lpstr">
      <vt:lpstr>Arial</vt:lpstr>
      <vt:lpstr>Calibri</vt:lpstr>
      <vt:lpstr>8_Office Theme</vt:lpstr>
      <vt:lpstr>9_Office Theme</vt:lpstr>
      <vt:lpstr>Live online presentations helping you create a culture  of a fully funded ministry. </vt:lpstr>
      <vt:lpstr>Moderator Introduction</vt:lpstr>
      <vt:lpstr>Introduction</vt:lpstr>
      <vt:lpstr>Introduction</vt:lpstr>
      <vt:lpstr>Introduction</vt:lpstr>
      <vt:lpstr>Stop!</vt:lpstr>
      <vt:lpstr>Prayer </vt:lpstr>
      <vt:lpstr>Presenter Introduction</vt:lpstr>
      <vt:lpstr>Today’s Topic</vt:lpstr>
      <vt:lpstr>Horror Stories</vt:lpstr>
      <vt:lpstr>Set the Standard High!</vt:lpstr>
      <vt:lpstr>Question</vt:lpstr>
      <vt:lpstr>The Right Training…At the Right Time!</vt:lpstr>
      <vt:lpstr>The Right Training…At the Right Time!</vt:lpstr>
      <vt:lpstr>Principle</vt:lpstr>
      <vt:lpstr>How To’s of Effective Support Raising Training</vt:lpstr>
      <vt:lpstr>PowerPoint Presentation</vt:lpstr>
      <vt:lpstr>PowerPoint Presentation</vt:lpstr>
      <vt:lpstr>PowerPoint Presentation</vt:lpstr>
      <vt:lpstr>PowerPoint Presentation</vt:lpstr>
      <vt:lpstr>PowerPoint Presentation</vt:lpstr>
      <vt:lpstr>Closing</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Creative Genius</dc:creator>
  <cp:keywords/>
  <dc:description/>
  <cp:lastModifiedBy>KaylaPaine</cp:lastModifiedBy>
  <cp:revision>509</cp:revision>
  <cp:lastPrinted>2014-05-01T21:21:01Z</cp:lastPrinted>
  <dcterms:created xsi:type="dcterms:W3CDTF">2014-03-03T22:15:11Z</dcterms:created>
  <dcterms:modified xsi:type="dcterms:W3CDTF">2015-03-31T17:34:16Z</dcterms:modified>
  <cp:category/>
</cp:coreProperties>
</file>