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0" r:id="rId1"/>
  </p:sldMasterIdLst>
  <p:notesMasterIdLst>
    <p:notesMasterId r:id="rId42"/>
  </p:notesMasterIdLst>
  <p:handoutMasterIdLst>
    <p:handoutMasterId r:id="rId43"/>
  </p:handoutMasterIdLst>
  <p:sldIdLst>
    <p:sldId id="624" r:id="rId2"/>
    <p:sldId id="625" r:id="rId3"/>
    <p:sldId id="626" r:id="rId4"/>
    <p:sldId id="627" r:id="rId5"/>
    <p:sldId id="628" r:id="rId6"/>
    <p:sldId id="635" r:id="rId7"/>
    <p:sldId id="636" r:id="rId8"/>
    <p:sldId id="637" r:id="rId9"/>
    <p:sldId id="638" r:id="rId10"/>
    <p:sldId id="629" r:id="rId11"/>
    <p:sldId id="630" r:id="rId12"/>
    <p:sldId id="631" r:id="rId13"/>
    <p:sldId id="632" r:id="rId14"/>
    <p:sldId id="639" r:id="rId15"/>
    <p:sldId id="640" r:id="rId16"/>
    <p:sldId id="641" r:id="rId17"/>
    <p:sldId id="523" r:id="rId18"/>
    <p:sldId id="644" r:id="rId19"/>
    <p:sldId id="611" r:id="rId20"/>
    <p:sldId id="645" r:id="rId21"/>
    <p:sldId id="646" r:id="rId22"/>
    <p:sldId id="647" r:id="rId23"/>
    <p:sldId id="648" r:id="rId24"/>
    <p:sldId id="649" r:id="rId25"/>
    <p:sldId id="650" r:id="rId26"/>
    <p:sldId id="652" r:id="rId27"/>
    <p:sldId id="653" r:id="rId28"/>
    <p:sldId id="654" r:id="rId29"/>
    <p:sldId id="655" r:id="rId30"/>
    <p:sldId id="642" r:id="rId31"/>
    <p:sldId id="528" r:id="rId32"/>
    <p:sldId id="619" r:id="rId33"/>
    <p:sldId id="620" r:id="rId34"/>
    <p:sldId id="621" r:id="rId35"/>
    <p:sldId id="581" r:id="rId36"/>
    <p:sldId id="594" r:id="rId37"/>
    <p:sldId id="622" r:id="rId38"/>
    <p:sldId id="623" r:id="rId39"/>
    <p:sldId id="513" r:id="rId40"/>
    <p:sldId id="643" r:id="rId41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8AD229F0-95CA-2D4C-9DBE-CBD0ACC14646}">
          <p14:sldIdLst>
            <p14:sldId id="624"/>
            <p14:sldId id="625"/>
            <p14:sldId id="626"/>
            <p14:sldId id="627"/>
            <p14:sldId id="628"/>
            <p14:sldId id="635"/>
            <p14:sldId id="636"/>
            <p14:sldId id="637"/>
            <p14:sldId id="638"/>
            <p14:sldId id="629"/>
            <p14:sldId id="630"/>
            <p14:sldId id="631"/>
            <p14:sldId id="632"/>
            <p14:sldId id="639"/>
            <p14:sldId id="640"/>
            <p14:sldId id="641"/>
            <p14:sldId id="523"/>
            <p14:sldId id="644"/>
            <p14:sldId id="611"/>
            <p14:sldId id="645"/>
            <p14:sldId id="646"/>
            <p14:sldId id="647"/>
            <p14:sldId id="648"/>
            <p14:sldId id="649"/>
            <p14:sldId id="650"/>
            <p14:sldId id="652"/>
            <p14:sldId id="653"/>
            <p14:sldId id="654"/>
            <p14:sldId id="655"/>
            <p14:sldId id="642"/>
            <p14:sldId id="528"/>
            <p14:sldId id="619"/>
            <p14:sldId id="620"/>
            <p14:sldId id="621"/>
            <p14:sldId id="581"/>
            <p14:sldId id="594"/>
            <p14:sldId id="622"/>
            <p14:sldId id="623"/>
            <p14:sldId id="513"/>
            <p14:sldId id="64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5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2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6D35"/>
    <a:srgbClr val="DB5616"/>
    <a:srgbClr val="FFBD49"/>
    <a:srgbClr val="373737"/>
    <a:srgbClr val="2F9742"/>
    <a:srgbClr val="DE5D25"/>
    <a:srgbClr val="E54E5A"/>
    <a:srgbClr val="FCDED1"/>
    <a:srgbClr val="7C519D"/>
    <a:srgbClr val="65B8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750" autoAdjust="0"/>
    <p:restoredTop sz="99915" autoAdjust="0"/>
  </p:normalViewPr>
  <p:slideViewPr>
    <p:cSldViewPr snapToGrid="0">
      <p:cViewPr varScale="1">
        <p:scale>
          <a:sx n="74" d="100"/>
          <a:sy n="74" d="100"/>
        </p:scale>
        <p:origin x="930" y="72"/>
      </p:cViewPr>
      <p:guideLst>
        <p:guide orient="horz" pos="2160"/>
        <p:guide pos="285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612"/>
    </p:cViewPr>
  </p:sorterViewPr>
  <p:notesViewPr>
    <p:cSldViewPr snapToGrid="0" snapToObjects="1">
      <p:cViewPr varScale="1">
        <p:scale>
          <a:sx n="87" d="100"/>
          <a:sy n="87" d="100"/>
        </p:scale>
        <p:origin x="3804" y="96"/>
      </p:cViewPr>
      <p:guideLst>
        <p:guide orient="horz" pos="2952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616" tIns="46808" rIns="93616" bIns="4680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616" tIns="46808" rIns="93616" bIns="46808" rtlCol="0"/>
          <a:lstStyle>
            <a:lvl1pPr algn="r">
              <a:defRPr sz="1200"/>
            </a:lvl1pPr>
          </a:lstStyle>
          <a:p>
            <a:fld id="{7EDFE0CD-AEE1-CA48-AE36-60ECDE5C00E4}" type="datetimeFigureOut">
              <a:rPr lang="en-US" smtClean="0"/>
              <a:t>7/26/2016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3616" tIns="46808" rIns="93616" bIns="4680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3616" tIns="46808" rIns="93616" bIns="46808" rtlCol="0" anchor="b"/>
          <a:lstStyle>
            <a:lvl1pPr algn="r">
              <a:defRPr sz="1200"/>
            </a:lvl1pPr>
          </a:lstStyle>
          <a:p>
            <a:fld id="{4BBD4ECF-9508-4D47-9B3F-B3D52C6E37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3840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616" tIns="46808" rIns="93616" bIns="4680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616" tIns="46808" rIns="93616" bIns="46808" rtlCol="0"/>
          <a:lstStyle>
            <a:lvl1pPr algn="r">
              <a:defRPr sz="1200"/>
            </a:lvl1pPr>
          </a:lstStyle>
          <a:p>
            <a:fld id="{0F3FF3FE-3803-944C-976F-5F54614945EF}" type="datetimeFigureOut">
              <a:rPr lang="en-US" smtClean="0"/>
              <a:t>7/26/2016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616" tIns="46808" rIns="93616" bIns="4680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616" tIns="46808" rIns="93616" bIns="4680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3616" tIns="46808" rIns="93616" bIns="4680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3616" tIns="46808" rIns="93616" bIns="46808" rtlCol="0" anchor="b"/>
          <a:lstStyle>
            <a:lvl1pPr algn="r">
              <a:defRPr sz="1200"/>
            </a:lvl1pPr>
          </a:lstStyle>
          <a:p>
            <a:fld id="{250EB1E1-E372-2244-B077-83AB49762A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315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EB1E1-E372-2244-B077-83AB49762A8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5060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EB1E1-E372-2244-B077-83AB49762A8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6450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EB1E1-E372-2244-B077-83AB49762A8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9947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EB1E1-E372-2244-B077-83AB49762A8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6963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EB1E1-E372-2244-B077-83AB49762A8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7532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EB1E1-E372-2244-B077-83AB49762A86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7610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EB1E1-E372-2244-B077-83AB49762A86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9558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EB1E1-E372-2244-B077-83AB49762A86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4383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EB1E1-E372-2244-B077-83AB49762A86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142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EB1E1-E372-2244-B077-83AB49762A86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6724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EB1E1-E372-2244-B077-83AB49762A86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790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EB1E1-E372-2244-B077-83AB49762A8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0540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EB1E1-E372-2244-B077-83AB49762A86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2386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EB1E1-E372-2244-B077-83AB49762A86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439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EB1E1-E372-2244-B077-83AB49762A86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9861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EB1E1-E372-2244-B077-83AB49762A86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5384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EB1E1-E372-2244-B077-83AB49762A86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181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EB1E1-E372-2244-B077-83AB49762A86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545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EB1E1-E372-2244-B077-83AB49762A86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9069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EB1E1-E372-2244-B077-83AB49762A86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02358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EB1E1-E372-2244-B077-83AB49762A86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9090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EB1E1-E372-2244-B077-83AB49762A86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651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EB1E1-E372-2244-B077-83AB49762A8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6966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EB1E1-E372-2244-B077-83AB49762A86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1983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EB1E1-E372-2244-B077-83AB49762A86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90104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EB1E1-E372-2244-B077-83AB49762A86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60672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EB1E1-E372-2244-B077-83AB49762A86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40755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EB1E1-E372-2244-B077-83AB49762A86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48571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have served with SIM in a variety of roles and locations – but because of my CPA background, it has generally involved Financial Administration</a:t>
            </a:r>
          </a:p>
          <a:p>
            <a:endParaRPr lang="en-US" dirty="0"/>
          </a:p>
          <a:p>
            <a:r>
              <a:rPr lang="en-US" dirty="0"/>
              <a:t>I oversee a team that manages the support budgets and expense reimbursements for our overseas long term and short missionaries, new appointees, home staff, retirees, and associate volunteers,   When a missionary is short on support, I am generally one of the first people to know.   SIM has a pooling system that provides short term assistance when there is a financial need.  It hurts when we have to put a missionary on a reduced budget due to low support.  That’s why I care for our missionaries, and it’s why I am a trainer to help them build and maintain a full prayer and financial support team.</a:t>
            </a:r>
          </a:p>
          <a:p>
            <a:endParaRPr lang="en-US" dirty="0"/>
          </a:p>
          <a:p>
            <a:r>
              <a:rPr lang="en-US" dirty="0"/>
              <a:t>Trends:   Several years ago, support from churches comprised 40% or more of a missionaries support.  It was common for a missionary to have 6, 10 or even 20 supporting churches.  Now we see a trend of missionaries having fewer church and more intimate relationships with these churches and individual financial partners</a:t>
            </a:r>
          </a:p>
          <a:p>
            <a:endParaRPr lang="en-US" dirty="0"/>
          </a:p>
          <a:p>
            <a:r>
              <a:rPr lang="en-US" dirty="0"/>
              <a:t>Why do they give?</a:t>
            </a:r>
          </a:p>
          <a:p>
            <a:pPr marL="228600" indent="-228600">
              <a:buAutoNum type="arabicPeriod"/>
            </a:pPr>
            <a:r>
              <a:rPr lang="en-US" dirty="0"/>
              <a:t>Relationship – with God and the faith supported worker.  They view giving as part of our worship</a:t>
            </a:r>
          </a:p>
          <a:p>
            <a:pPr marL="228600" indent="-228600">
              <a:buAutoNum type="arabicPeriod"/>
            </a:pPr>
            <a:r>
              <a:rPr lang="en-US" dirty="0"/>
              <a:t>Cause – Give to invest in God’s kingdom. They want to be involved in our Father’s work and great commission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EB1E1-E372-2244-B077-83AB49762A86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35048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have served with SIM in a variety of roles and locations – but because of my CPA background, it has generally involved Financial Administration</a:t>
            </a:r>
          </a:p>
          <a:p>
            <a:endParaRPr lang="en-US" dirty="0"/>
          </a:p>
          <a:p>
            <a:r>
              <a:rPr lang="en-US" dirty="0"/>
              <a:t>I oversee a team that manages the support budgets and expense reimbursements for our overseas long term and short missionaries, new appointees, home staff, retirees, and associate volunteers,   When a missionary is short on support, I am generally one of the first people to know.   SIM has a pooling system that provides short term assistance when there is a financial need.  It hurts when we have to put a missionary on a reduced budget due to low support.  That’s why I care for our missionaries, and it’s why I am a trainer to help them build and maintain a full prayer and financial support team.</a:t>
            </a:r>
          </a:p>
          <a:p>
            <a:endParaRPr lang="en-US" dirty="0"/>
          </a:p>
          <a:p>
            <a:r>
              <a:rPr lang="en-US" dirty="0"/>
              <a:t>Trends:   Several years ago, support from churches comprised 40% or more of a missionaries support.  It was common for a missionary to have 6, 10 or even 20 supporting churches.  Now we see a trend of missionaries having fewer church and more intimate relationships with these churches and individual financial partners</a:t>
            </a:r>
          </a:p>
          <a:p>
            <a:endParaRPr lang="en-US" dirty="0"/>
          </a:p>
          <a:p>
            <a:r>
              <a:rPr lang="en-US" dirty="0"/>
              <a:t>Why do they give?</a:t>
            </a:r>
          </a:p>
          <a:p>
            <a:pPr marL="228600" indent="-228600">
              <a:buAutoNum type="arabicPeriod"/>
            </a:pPr>
            <a:r>
              <a:rPr lang="en-US" dirty="0"/>
              <a:t>Relationship – with God and the faith supported worker.  They view giving as part of our worship</a:t>
            </a:r>
          </a:p>
          <a:p>
            <a:pPr marL="228600" indent="-228600">
              <a:buAutoNum type="arabicPeriod"/>
            </a:pPr>
            <a:r>
              <a:rPr lang="en-US" dirty="0"/>
              <a:t>Cause – Give to invest in God’s kingdom. They want to be involved in our Father’s work and great commission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EB1E1-E372-2244-B077-83AB49762A86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10892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have served with SIM in a variety of roles and locations – but because of my CPA background, it has generally involved Financial Administration</a:t>
            </a:r>
          </a:p>
          <a:p>
            <a:endParaRPr lang="en-US" dirty="0"/>
          </a:p>
          <a:p>
            <a:r>
              <a:rPr lang="en-US" dirty="0"/>
              <a:t>I oversee a team that manages the support budgets and expense reimbursements for our overseas long term and short missionaries, new appointees, home staff, retirees, and associate volunteers,   When a missionary is short on support, I am generally one of the first people to know.   SIM has a pooling system that provides short term assistance when there is a financial need.  It hurts when we have to put a missionary on a reduced budget due to low support.  That’s why I care for our missionaries, and it’s why I am a trainer to help them build and maintain a full prayer and financial support team.</a:t>
            </a:r>
          </a:p>
          <a:p>
            <a:endParaRPr lang="en-US" dirty="0"/>
          </a:p>
          <a:p>
            <a:r>
              <a:rPr lang="en-US" dirty="0"/>
              <a:t>Trends:   Several years ago, support from churches comprised 40% or more of a missionaries support.  It was common for a missionary to have 6, 10 or even 20 supporting churches.  Now we see a trend of missionaries having fewer church and more intimate relationships with these churches and individual financial partners</a:t>
            </a:r>
          </a:p>
          <a:p>
            <a:endParaRPr lang="en-US" dirty="0"/>
          </a:p>
          <a:p>
            <a:r>
              <a:rPr lang="en-US" dirty="0"/>
              <a:t>Why do they give?</a:t>
            </a:r>
          </a:p>
          <a:p>
            <a:pPr marL="228600" indent="-228600">
              <a:buAutoNum type="arabicPeriod"/>
            </a:pPr>
            <a:r>
              <a:rPr lang="en-US" dirty="0"/>
              <a:t>Relationship – with God and the faith supported worker.  They view giving as part of our worship</a:t>
            </a:r>
          </a:p>
          <a:p>
            <a:pPr marL="228600" indent="-228600">
              <a:buAutoNum type="arabicPeriod"/>
            </a:pPr>
            <a:r>
              <a:rPr lang="en-US" dirty="0"/>
              <a:t>Cause – Give to invest in God’s kingdom. They want to be involved in our Father’s work and great commission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EB1E1-E372-2244-B077-83AB49762A86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25768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EB1E1-E372-2244-B077-83AB49762A86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6215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EB1E1-E372-2244-B077-83AB49762A8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2633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EB1E1-E372-2244-B077-83AB49762A8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2984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EB1E1-E372-2244-B077-83AB49762A8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4183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EB1E1-E372-2244-B077-83AB49762A8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8081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EB1E1-E372-2244-B077-83AB49762A8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1786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EB1E1-E372-2244-B077-83AB49762A8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566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0471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3654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9702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25801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908634" y="954099"/>
            <a:ext cx="1487124" cy="598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6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2130054"/>
            <a:ext cx="3195544" cy="319544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Picture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55290" y="414540"/>
            <a:ext cx="6833420" cy="54613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3662304" y="1605518"/>
            <a:ext cx="5024495" cy="424409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7974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3660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F669DC-8BBF-4BE2-9130-17AF8C91AF54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5CA33F-3D97-4919-9A45-1BC6A9A2D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129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6.emf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5290" y="414540"/>
            <a:ext cx="6833420" cy="546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90" y="1605519"/>
            <a:ext cx="6833420" cy="452064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273942" y="6480263"/>
            <a:ext cx="1192649" cy="182880"/>
            <a:chOff x="385237" y="6480263"/>
            <a:chExt cx="1192649" cy="182880"/>
          </a:xfrm>
        </p:grpSpPr>
        <p:pic>
          <p:nvPicPr>
            <p:cNvPr id="6" name="Picture 5" descr="box-1.png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237" y="6480263"/>
              <a:ext cx="182880" cy="182880"/>
            </a:xfrm>
            <a:prstGeom prst="rect">
              <a:avLst/>
            </a:prstGeom>
          </p:spPr>
        </p:pic>
        <p:pic>
          <p:nvPicPr>
            <p:cNvPr id="28" name="Picture 27" descr="green.png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3850" y="6480263"/>
              <a:ext cx="182880" cy="182880"/>
            </a:xfrm>
            <a:prstGeom prst="rect">
              <a:avLst/>
            </a:prstGeom>
          </p:spPr>
        </p:pic>
        <p:pic>
          <p:nvPicPr>
            <p:cNvPr id="7" name="Picture 6" descr="blue.png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685" y="6480263"/>
              <a:ext cx="182880" cy="182880"/>
            </a:xfrm>
            <a:prstGeom prst="rect">
              <a:avLst/>
            </a:prstGeom>
          </p:spPr>
        </p:pic>
        <p:pic>
          <p:nvPicPr>
            <p:cNvPr id="8" name="Picture 7" descr="purple.png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5006" y="6480263"/>
              <a:ext cx="182880" cy="182880"/>
            </a:xfrm>
            <a:prstGeom prst="rect">
              <a:avLst/>
            </a:prstGeom>
          </p:spPr>
        </p:pic>
      </p:grpSp>
      <p:pic>
        <p:nvPicPr>
          <p:cNvPr id="16" name="Picture 15" descr="dot_line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" y="6271160"/>
            <a:ext cx="9144000" cy="528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4279900" y="1100667"/>
            <a:ext cx="584200" cy="101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8001000" y="6452692"/>
            <a:ext cx="869950" cy="25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420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2400" kern="1200" cap="none" spc="200">
          <a:solidFill>
            <a:srgbClr val="F0652A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ct val="20000"/>
        </a:spcBef>
        <a:buFont typeface="Arial"/>
        <a:buNone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lnSpc>
          <a:spcPct val="100000"/>
        </a:lnSpc>
        <a:spcBef>
          <a:spcPct val="20000"/>
        </a:spcBef>
        <a:buFont typeface="Arial"/>
        <a:buChar char="•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ct val="100000"/>
        </a:lnSpc>
        <a:spcBef>
          <a:spcPct val="20000"/>
        </a:spcBef>
        <a:buFont typeface="Arial"/>
        <a:buChar char="•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ct val="100000"/>
        </a:lnSpc>
        <a:spcBef>
          <a:spcPct val="20000"/>
        </a:spcBef>
        <a:buFont typeface="Arial"/>
        <a:buChar char="–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lnSpc>
          <a:spcPct val="100000"/>
        </a:lnSpc>
        <a:spcBef>
          <a:spcPct val="20000"/>
        </a:spcBef>
        <a:buFont typeface="Arial"/>
        <a:buChar char="»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Stock_000018049571Small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4"/>
          <a:stretch/>
        </p:blipFill>
        <p:spPr>
          <a:xfrm>
            <a:off x="0" y="-3986"/>
            <a:ext cx="9144000" cy="630766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-5974"/>
            <a:ext cx="9144000" cy="6307667"/>
          </a:xfrm>
          <a:prstGeom prst="rect">
            <a:avLst/>
          </a:prstGeom>
          <a:solidFill>
            <a:srgbClr val="F0652A">
              <a:alpha val="8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4"/>
          <p:cNvSpPr txBox="1">
            <a:spLocks/>
          </p:cNvSpPr>
          <p:nvPr/>
        </p:nvSpPr>
        <p:spPr>
          <a:xfrm>
            <a:off x="1155290" y="651657"/>
            <a:ext cx="6833420" cy="55962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aseline="30000" smtClean="0">
                <a:solidFill>
                  <a:schemeClr val="bg1"/>
                </a:solidFill>
              </a:rPr>
              <a:t>Live online presentations</a:t>
            </a:r>
            <a:br>
              <a:rPr lang="en-US" sz="3600" baseline="30000" smtClean="0">
                <a:solidFill>
                  <a:schemeClr val="bg1"/>
                </a:solidFill>
              </a:rPr>
            </a:br>
            <a:r>
              <a:rPr lang="en-US" sz="3600" baseline="30000" smtClean="0">
                <a:solidFill>
                  <a:schemeClr val="bg1"/>
                </a:solidFill>
              </a:rPr>
              <a:t>helping you create a culture </a:t>
            </a:r>
            <a:br>
              <a:rPr lang="en-US" sz="3600" baseline="30000" smtClean="0">
                <a:solidFill>
                  <a:schemeClr val="bg1"/>
                </a:solidFill>
              </a:rPr>
            </a:br>
            <a:r>
              <a:rPr lang="en-US" sz="3600" baseline="30000" smtClean="0">
                <a:solidFill>
                  <a:schemeClr val="bg1"/>
                </a:solidFill>
              </a:rPr>
              <a:t>of a fully funded ministry.</a:t>
            </a:r>
            <a:br>
              <a:rPr lang="en-US" sz="3600" baseline="30000" smtClean="0">
                <a:solidFill>
                  <a:schemeClr val="bg1"/>
                </a:solidFill>
              </a:rPr>
            </a:br>
            <a:endParaRPr lang="en-US" sz="3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57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660" y="528035"/>
            <a:ext cx="9281921" cy="522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76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50936" y="397122"/>
            <a:ext cx="6833420" cy="546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Stop and Mark Your Calendar!</a:t>
            </a:r>
            <a:endParaRPr lang="en-US" dirty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1268627" y="2323650"/>
            <a:ext cx="6720084" cy="386951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None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500" b="1" dirty="0" smtClean="0"/>
          </a:p>
          <a:p>
            <a:pPr algn="ctr"/>
            <a:endParaRPr lang="en-US" sz="1500" b="1" dirty="0" smtClean="0"/>
          </a:p>
          <a:p>
            <a:pPr algn="ctr"/>
            <a:endParaRPr lang="en-US" sz="1500" b="1" dirty="0" smtClean="0"/>
          </a:p>
          <a:p>
            <a:endParaRPr lang="en-US" sz="1500" b="1" dirty="0" smtClean="0"/>
          </a:p>
          <a:p>
            <a:pPr algn="ctr"/>
            <a:r>
              <a:rPr lang="en-US" sz="3200" b="1" dirty="0" smtClean="0"/>
              <a:t>Last Tuesday of each month 1 p.m. CST</a:t>
            </a:r>
          </a:p>
          <a:p>
            <a:pPr algn="ctr"/>
            <a:endParaRPr lang="en-US" sz="2800" b="1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Please create a recurring event in your calendar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You’ll receive an email invite monthly</a:t>
            </a:r>
            <a:endParaRPr lang="en-US" dirty="0" smtClean="0"/>
          </a:p>
          <a:p>
            <a:pPr marL="342900" indent="-342900" algn="ctr">
              <a:buFont typeface="Arial"/>
              <a:buChar char="•"/>
            </a:pP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18705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iStock_000018049571Small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4"/>
          <a:stretch/>
        </p:blipFill>
        <p:spPr>
          <a:xfrm>
            <a:off x="0" y="0"/>
            <a:ext cx="9144000" cy="630766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307667"/>
          </a:xfrm>
          <a:prstGeom prst="rect">
            <a:avLst/>
          </a:prstGeom>
          <a:solidFill>
            <a:srgbClr val="F0652A">
              <a:alpha val="8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4"/>
          <p:cNvSpPr txBox="1">
            <a:spLocks/>
          </p:cNvSpPr>
          <p:nvPr/>
        </p:nvSpPr>
        <p:spPr>
          <a:xfrm>
            <a:off x="1155290" y="701085"/>
            <a:ext cx="6833420" cy="55962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aseline="30000" smtClean="0">
                <a:solidFill>
                  <a:schemeClr val="bg1"/>
                </a:solidFill>
              </a:rPr>
              <a:t>Prayer</a:t>
            </a:r>
            <a:r>
              <a:rPr lang="en-US" sz="3600" baseline="30000" smtClean="0">
                <a:solidFill>
                  <a:schemeClr val="bg1"/>
                </a:solidFill>
              </a:rPr>
              <a:t/>
            </a:r>
            <a:br>
              <a:rPr lang="en-US" sz="3600" baseline="30000" smtClean="0">
                <a:solidFill>
                  <a:schemeClr val="bg1"/>
                </a:solidFill>
              </a:rPr>
            </a:br>
            <a:endParaRPr lang="en-US" sz="3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19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50936" y="397122"/>
            <a:ext cx="6833420" cy="546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50936" y="2928164"/>
            <a:ext cx="68334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During the presentation, please submit your questions for the upcoming Q&amp;A time</a:t>
            </a:r>
          </a:p>
          <a:p>
            <a:pPr algn="ctr"/>
            <a:endParaRPr lang="en-US" sz="4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9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58520" y="5495306"/>
            <a:ext cx="7426960" cy="46166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Jenn Fortner – Assemblies of God World Missions</a:t>
            </a:r>
            <a:endParaRPr lang="en-US" sz="2400" dirty="0"/>
          </a:p>
        </p:txBody>
      </p:sp>
      <p:pic>
        <p:nvPicPr>
          <p:cNvPr id="5" name="Picture 4" descr="DSC_059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2875" y="1370013"/>
            <a:ext cx="5795282" cy="387449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150936" y="397122"/>
            <a:ext cx="6833420" cy="546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Presenter 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5617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Stock_000018049571Small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4"/>
          <a:stretch/>
        </p:blipFill>
        <p:spPr>
          <a:xfrm>
            <a:off x="0" y="-3986"/>
            <a:ext cx="9144000" cy="630766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-5974"/>
            <a:ext cx="9144000" cy="6307667"/>
          </a:xfrm>
          <a:prstGeom prst="rect">
            <a:avLst/>
          </a:prstGeom>
          <a:solidFill>
            <a:srgbClr val="F0652A">
              <a:alpha val="8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4"/>
          <p:cNvSpPr txBox="1">
            <a:spLocks/>
          </p:cNvSpPr>
          <p:nvPr/>
        </p:nvSpPr>
        <p:spPr>
          <a:xfrm>
            <a:off x="1155290" y="651657"/>
            <a:ext cx="6833420" cy="55962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baseline="30000" dirty="0" smtClean="0">
              <a:solidFill>
                <a:schemeClr val="bg1"/>
              </a:solidFill>
            </a:endParaRPr>
          </a:p>
          <a:p>
            <a:endParaRPr lang="en-US" sz="3600" baseline="30000" dirty="0">
              <a:solidFill>
                <a:schemeClr val="bg1"/>
              </a:solidFill>
            </a:endParaRPr>
          </a:p>
          <a:p>
            <a:r>
              <a:rPr lang="en-US" sz="3600" baseline="30000" dirty="0" smtClean="0">
                <a:solidFill>
                  <a:schemeClr val="bg1"/>
                </a:solidFill>
              </a:rPr>
              <a:t>MPD COACHING 101:</a:t>
            </a:r>
          </a:p>
          <a:p>
            <a:r>
              <a:rPr lang="en-US" sz="3600" baseline="30000" dirty="0" err="1" smtClean="0">
                <a:solidFill>
                  <a:schemeClr val="bg1"/>
                </a:solidFill>
              </a:rPr>
              <a:t>Practicals</a:t>
            </a:r>
            <a:r>
              <a:rPr lang="en-US" sz="3600" baseline="30000" dirty="0" smtClean="0">
                <a:solidFill>
                  <a:schemeClr val="bg1"/>
                </a:solidFill>
              </a:rPr>
              <a:t>, Philosophy of Coaching, and Tips</a:t>
            </a:r>
            <a:r>
              <a:rPr lang="en-US" sz="3600" baseline="30000" dirty="0" smtClean="0">
                <a:solidFill>
                  <a:schemeClr val="bg1"/>
                </a:solidFill>
              </a:rPr>
              <a:t/>
            </a:r>
            <a:br>
              <a:rPr lang="en-US" sz="3600" baseline="30000" dirty="0" smtClean="0">
                <a:solidFill>
                  <a:schemeClr val="bg1"/>
                </a:solidFill>
              </a:rPr>
            </a:br>
            <a:r>
              <a:rPr lang="en-US" sz="3600" baseline="30000" dirty="0" smtClean="0">
                <a:solidFill>
                  <a:schemeClr val="bg1"/>
                </a:solidFill>
              </a:rPr>
              <a:t/>
            </a:r>
            <a:br>
              <a:rPr lang="en-US" sz="3600" baseline="30000" dirty="0" smtClean="0">
                <a:solidFill>
                  <a:schemeClr val="bg1"/>
                </a:solidFill>
              </a:rPr>
            </a:br>
            <a:endParaRPr lang="en-US" sz="3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92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53689" y="1985636"/>
            <a:ext cx="7427913" cy="364715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sz="2800" b="1" dirty="0">
                <a:solidFill>
                  <a:schemeClr val="bg1">
                    <a:lumMod val="50000"/>
                  </a:schemeClr>
                </a:solidFill>
              </a:rPr>
              <a:t>1. Calendar-</a:t>
            </a:r>
            <a:r>
              <a:rPr lang="en-US" sz="2800" b="1" dirty="0" err="1">
                <a:solidFill>
                  <a:schemeClr val="bg1">
                    <a:lumMod val="50000"/>
                  </a:schemeClr>
                </a:solidFill>
              </a:rPr>
              <a:t>ize</a:t>
            </a:r>
            <a:r>
              <a:rPr lang="en-US" sz="2800" b="1" dirty="0">
                <a:solidFill>
                  <a:schemeClr val="bg1">
                    <a:lumMod val="50000"/>
                  </a:schemeClr>
                </a:solidFill>
              </a:rPr>
              <a:t> and set expectations of when you will talk to those you coach. </a:t>
            </a:r>
          </a:p>
          <a:p>
            <a:endParaRPr lang="en-US" sz="7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F7F7F"/>
                </a:solidFill>
              </a:rPr>
              <a:t>Figure out what works for you and your capacity.  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F7F7F"/>
                </a:solidFill>
              </a:rPr>
              <a:t>Incl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ude the </a:t>
            </a:r>
            <a:r>
              <a:rPr lang="en-US" sz="2400" dirty="0">
                <a:solidFill>
                  <a:srgbClr val="7F7F7F"/>
                </a:solidFill>
              </a:rPr>
              <a:t>following: </a:t>
            </a:r>
            <a:endParaRPr lang="en-US" sz="24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F7F7F"/>
                </a:solidFill>
              </a:rPr>
              <a:t>Frequency of coaching time  </a:t>
            </a:r>
            <a:endParaRPr lang="en-US" sz="24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F7F7F"/>
                </a:solidFill>
              </a:rPr>
              <a:t>Length of phone </a:t>
            </a:r>
            <a:r>
              <a:rPr lang="en-US" sz="2400" dirty="0" smtClean="0">
                <a:solidFill>
                  <a:srgbClr val="7F7F7F"/>
                </a:solidFill>
              </a:rPr>
              <a:t>call/meeting </a:t>
            </a:r>
            <a:endParaRPr lang="en-US" sz="24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F7F7F"/>
                </a:solidFill>
              </a:rPr>
              <a:t>Timeframe you will coach them (until they are 100%, until specific date, etc.) </a:t>
            </a:r>
            <a:endParaRPr lang="en-US" sz="2400" dirty="0"/>
          </a:p>
          <a:p>
            <a:endParaRPr lang="en-US" sz="2400" dirty="0">
              <a:latin typeface="Arial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50936" y="397122"/>
            <a:ext cx="6833420" cy="546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MPD Coaching 101: The Practicals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0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98778" y="2136935"/>
            <a:ext cx="7427913" cy="310854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1"/>
            <a:r>
              <a:rPr lang="en-US" sz="2800" dirty="0">
                <a:solidFill>
                  <a:srgbClr val="7F7F7F"/>
                </a:solidFill>
              </a:rPr>
              <a:t>I personally set these expectations:  </a:t>
            </a:r>
            <a:endParaRPr lang="en-US" sz="2800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F7F7F"/>
                </a:solidFill>
              </a:rPr>
              <a:t>Frequency: We connect via phone every two weeks. Set the recurring date to be sometime within office </a:t>
            </a:r>
            <a:r>
              <a:rPr lang="en-US" sz="2400" dirty="0" smtClean="0">
                <a:solidFill>
                  <a:srgbClr val="7F7F7F"/>
                </a:solidFill>
              </a:rPr>
              <a:t>hours: </a:t>
            </a:r>
            <a:r>
              <a:rPr lang="en-US" sz="2400" dirty="0">
                <a:solidFill>
                  <a:srgbClr val="7F7F7F"/>
                </a:solidFill>
              </a:rPr>
              <a:t>Monday </a:t>
            </a:r>
            <a:r>
              <a:rPr lang="en-US" sz="2400" dirty="0" smtClean="0">
                <a:solidFill>
                  <a:srgbClr val="7F7F7F"/>
                </a:solidFill>
              </a:rPr>
              <a:t>– Friday, </a:t>
            </a:r>
            <a:r>
              <a:rPr lang="en-US" sz="2400" dirty="0">
                <a:solidFill>
                  <a:srgbClr val="7F7F7F"/>
                </a:solidFill>
              </a:rPr>
              <a:t>9am-5pm  </a:t>
            </a:r>
            <a:endParaRPr lang="en-US" sz="2400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F7F7F"/>
                </a:solidFill>
              </a:rPr>
              <a:t>Length: </a:t>
            </a:r>
            <a:r>
              <a:rPr lang="en-US" sz="2400" dirty="0" smtClean="0">
                <a:solidFill>
                  <a:srgbClr val="7F7F7F"/>
                </a:solidFill>
              </a:rPr>
              <a:t>10 – </a:t>
            </a:r>
            <a:r>
              <a:rPr lang="en-US" sz="2400" dirty="0" smtClean="0">
                <a:solidFill>
                  <a:srgbClr val="7F7F7F"/>
                </a:solidFill>
              </a:rPr>
              <a:t>20 </a:t>
            </a:r>
            <a:r>
              <a:rPr lang="en-US" sz="2400" dirty="0">
                <a:solidFill>
                  <a:srgbClr val="7F7F7F"/>
                </a:solidFill>
              </a:rPr>
              <a:t>minutes, depending on </a:t>
            </a:r>
            <a:r>
              <a:rPr lang="en-US" sz="2400" dirty="0" smtClean="0">
                <a:solidFill>
                  <a:srgbClr val="7F7F7F"/>
                </a:solidFill>
              </a:rPr>
              <a:t>needs</a:t>
            </a:r>
            <a:endParaRPr lang="en-US" sz="1200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F7F7F"/>
                </a:solidFill>
              </a:rPr>
              <a:t>I coach them until they are at 100% fully funded and headed to the </a:t>
            </a:r>
            <a:r>
              <a:rPr lang="en-US" sz="2400" dirty="0" smtClean="0">
                <a:solidFill>
                  <a:srgbClr val="7F7F7F"/>
                </a:solidFill>
              </a:rPr>
              <a:t>field.</a:t>
            </a: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50936" y="397122"/>
            <a:ext cx="6833420" cy="546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MPD Coaching 101: The Practicals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353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90540" y="2252263"/>
            <a:ext cx="7427913" cy="310854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1"/>
            <a:r>
              <a:rPr lang="en-US" sz="2800" dirty="0" smtClean="0">
                <a:solidFill>
                  <a:srgbClr val="7F7F7F"/>
                </a:solidFill>
              </a:rPr>
              <a:t>Set </a:t>
            </a:r>
            <a:r>
              <a:rPr lang="en-US" sz="2800" dirty="0">
                <a:solidFill>
                  <a:srgbClr val="7F7F7F"/>
                </a:solidFill>
              </a:rPr>
              <a:t>clear expectations:  </a:t>
            </a:r>
            <a:endParaRPr lang="en-US" sz="28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F7F7F"/>
                </a:solidFill>
              </a:rPr>
              <a:t>I will be available for questions via email, text, or phone call beyond this bi-weekly appointment, but this is so we can touch base regularly.  </a:t>
            </a:r>
            <a:endParaRPr lang="en-US" sz="24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F7F7F"/>
                </a:solidFill>
              </a:rPr>
              <a:t>I will let you know if I am unable to connect at our designated time prior to the scheduled time via text or email.</a:t>
            </a: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50936" y="397122"/>
            <a:ext cx="6833420" cy="546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MPD Coaching 101: The Practicals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553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53689" y="1656121"/>
            <a:ext cx="7427913" cy="358559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2. Content of Coaching Time</a:t>
            </a:r>
          </a:p>
          <a:p>
            <a:endParaRPr lang="en-US" sz="7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7F7F7F"/>
                </a:solidFill>
              </a:rPr>
              <a:t>What you accomplished the past two weeks (or duration of time since you last spoke)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7F7F7F"/>
                </a:solidFill>
              </a:rPr>
              <a:t>What worked?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7F7F7F"/>
                </a:solidFill>
              </a:rPr>
              <a:t>What didn’t?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7F7F7F"/>
                </a:solidFill>
              </a:rPr>
              <a:t>Make room for questions on their experiences.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7F7F7F"/>
                </a:solidFill>
              </a:rPr>
              <a:t>Any wins, frustrations, or road blocks they are experiencing?</a:t>
            </a:r>
            <a:endParaRPr lang="en-US" sz="2400" dirty="0" smtClean="0"/>
          </a:p>
          <a:p>
            <a:endParaRPr lang="en-US" sz="2400" dirty="0">
              <a:latin typeface="Arial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50936" y="397122"/>
            <a:ext cx="6833420" cy="546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MPD Coaching 101: The Practicals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82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214" y="1558131"/>
            <a:ext cx="2439572" cy="3659358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155290" y="414540"/>
            <a:ext cx="6833420" cy="546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Moderator Introduction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58520" y="5495306"/>
            <a:ext cx="7426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Kayla Murdoch –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SRS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Commun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ications Manager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03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50936" y="397122"/>
            <a:ext cx="6833420" cy="546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MPD Coaching 101: The Practicals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3689" y="1656122"/>
            <a:ext cx="7427913" cy="421653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2. Content of Coaching Time (cont.)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7F7F7F"/>
                </a:solidFill>
              </a:rPr>
              <a:t>What </a:t>
            </a:r>
            <a:r>
              <a:rPr lang="en-US" sz="2400" dirty="0">
                <a:solidFill>
                  <a:srgbClr val="7F7F7F"/>
                </a:solidFill>
              </a:rPr>
              <a:t>your goals are for the next two weeks 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7F7F7F"/>
                </a:solidFill>
              </a:rPr>
              <a:t>Make </a:t>
            </a:r>
            <a:r>
              <a:rPr lang="en-US" sz="2400" dirty="0">
                <a:solidFill>
                  <a:srgbClr val="7F7F7F"/>
                </a:solidFill>
              </a:rPr>
              <a:t>sure they align with overall goals (set first time you talked) 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7F7F7F"/>
                </a:solidFill>
              </a:rPr>
              <a:t>Fill </a:t>
            </a:r>
            <a:r>
              <a:rPr lang="en-US" sz="2400" dirty="0">
                <a:solidFill>
                  <a:srgbClr val="7F7F7F"/>
                </a:solidFill>
              </a:rPr>
              <a:t>in any holes if they don’t know what their goals should be. (</a:t>
            </a:r>
            <a:r>
              <a:rPr lang="en-US" sz="2400" dirty="0" smtClean="0">
                <a:solidFill>
                  <a:srgbClr val="7F7F7F"/>
                </a:solidFill>
              </a:rPr>
              <a:t>i.e</a:t>
            </a:r>
            <a:r>
              <a:rPr lang="en-US" sz="2400" dirty="0">
                <a:solidFill>
                  <a:srgbClr val="7F7F7F"/>
                </a:solidFill>
              </a:rPr>
              <a:t>. if they aren’t specific enough make them more specific, if they aren’t reasonable talk about that, if they aren’t enough ask if maybe they should do more) 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7F7F7F"/>
                </a:solidFill>
              </a:rPr>
              <a:t>Ask </a:t>
            </a:r>
            <a:r>
              <a:rPr lang="en-US" sz="2400" dirty="0">
                <a:solidFill>
                  <a:srgbClr val="7F7F7F"/>
                </a:solidFill>
              </a:rPr>
              <a:t>if they have any specific questions</a:t>
            </a:r>
            <a:endParaRPr lang="en-US" sz="2400" dirty="0"/>
          </a:p>
          <a:p>
            <a:endParaRPr lang="en-US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756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50936" y="397122"/>
            <a:ext cx="6833420" cy="546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MPD Coaching 101: The Practicals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87608" y="2414009"/>
            <a:ext cx="2560076" cy="236988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In Short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7F7F7F"/>
                </a:solidFill>
              </a:rPr>
              <a:t>Overall goals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7F7F7F"/>
                </a:solidFill>
              </a:rPr>
              <a:t>Last two weeks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7F7F7F"/>
                </a:solidFill>
              </a:rPr>
              <a:t>Next two weeks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7F7F7F"/>
                </a:solidFill>
              </a:rPr>
              <a:t>Questions</a:t>
            </a:r>
            <a:endParaRPr lang="en-US" sz="2400" dirty="0"/>
          </a:p>
          <a:p>
            <a:endParaRPr lang="en-US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97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50936" y="397122"/>
            <a:ext cx="6833420" cy="546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MPD Coaching 101: The Practicals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3689" y="1656122"/>
            <a:ext cx="7427913" cy="495520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2. Content of Coaching Time (cont.)</a:t>
            </a:r>
          </a:p>
          <a:p>
            <a:r>
              <a:rPr lang="en-US" sz="2400" dirty="0">
                <a:solidFill>
                  <a:srgbClr val="7F7F7F"/>
                </a:solidFill>
              </a:rPr>
              <a:t>When setting goals make sure they are 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F7F7F"/>
                </a:solidFill>
              </a:rPr>
              <a:t>Relevant  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F7F7F"/>
                </a:solidFill>
              </a:rPr>
              <a:t>Specific 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F7F7F"/>
                </a:solidFill>
              </a:rPr>
              <a:t>Measurable 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F7F7F"/>
                </a:solidFill>
              </a:rPr>
              <a:t>Attainable (can they accomplish the goals? Do they have the capacity? Are they selling themselves short because of fear?) 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F7F7F"/>
                </a:solidFill>
              </a:rPr>
              <a:t>Make a suggestion of goals that work for others who do MPD. I suggest a beginning goal of making 10 initial contacts per week, plus incorporation of churches, regular thank </a:t>
            </a:r>
            <a:r>
              <a:rPr lang="en-US" sz="2400" dirty="0" err="1">
                <a:solidFill>
                  <a:srgbClr val="7F7F7F"/>
                </a:solidFill>
              </a:rPr>
              <a:t>yous</a:t>
            </a:r>
            <a:r>
              <a:rPr lang="en-US" sz="2400" dirty="0">
                <a:solidFill>
                  <a:srgbClr val="7F7F7F"/>
                </a:solidFill>
              </a:rPr>
              <a:t>', and correspondence.  </a:t>
            </a:r>
            <a:endParaRPr lang="en-US" sz="2400" dirty="0"/>
          </a:p>
          <a:p>
            <a:endParaRPr lang="en-US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420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50936" y="397122"/>
            <a:ext cx="6833420" cy="546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MPD Coaching 101: The Practicals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3689" y="1656122"/>
            <a:ext cx="7427913" cy="200054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2. Content of Coaching Time (cont.)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F7F7F"/>
                </a:solidFill>
              </a:rPr>
              <a:t>Ask if they have goals they are already committed to.   </a:t>
            </a: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F7F7F"/>
                </a:solidFill>
              </a:rPr>
              <a:t>Let the client be the one in the driver’s seat in setting their own goals.  </a:t>
            </a:r>
            <a:endParaRPr lang="en-US" sz="2400" dirty="0"/>
          </a:p>
          <a:p>
            <a:endParaRPr lang="en-US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145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50936" y="397122"/>
            <a:ext cx="6833420" cy="546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MPD Coaching 101: The Practicals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3689" y="1656122"/>
            <a:ext cx="7427913" cy="353943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sz="2800" b="1" dirty="0">
                <a:solidFill>
                  <a:schemeClr val="bg1">
                    <a:lumMod val="50000"/>
                  </a:schemeClr>
                </a:solidFill>
              </a:rPr>
              <a:t>3</a:t>
            </a: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. In your first coaching time</a:t>
            </a: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2800" b="1" dirty="0">
                <a:solidFill>
                  <a:schemeClr val="bg1">
                    <a:lumMod val="50000"/>
                  </a:schemeClr>
                </a:solidFill>
              </a:rPr>
              <a:t>tell them about yourself and how coaching works.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F7F7F"/>
                </a:solidFill>
              </a:rPr>
              <a:t>Remind them of expectations of your time together (</a:t>
            </a:r>
            <a:r>
              <a:rPr lang="en-US" sz="2400" i="1" dirty="0" smtClean="0">
                <a:solidFill>
                  <a:srgbClr val="7F7F7F"/>
                </a:solidFill>
              </a:rPr>
              <a:t>i.e</a:t>
            </a:r>
            <a:r>
              <a:rPr lang="en-US" sz="2400" i="1" dirty="0">
                <a:solidFill>
                  <a:srgbClr val="7F7F7F"/>
                </a:solidFill>
              </a:rPr>
              <a:t>. we will talk on the phone, I’ll ask you about your goals and what you have accomplished with you, and troubleshoot and answer questions</a:t>
            </a:r>
            <a:r>
              <a:rPr lang="en-US" sz="2400" dirty="0">
                <a:solidFill>
                  <a:srgbClr val="7F7F7F"/>
                </a:solidFill>
              </a:rPr>
              <a:t>) 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F7F7F"/>
                </a:solidFill>
              </a:rPr>
              <a:t>Tell them about your background and why you love coaching. </a:t>
            </a:r>
            <a:endParaRPr lang="en-US" sz="2400" dirty="0"/>
          </a:p>
          <a:p>
            <a:endParaRPr lang="en-US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22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50936" y="397122"/>
            <a:ext cx="6833420" cy="546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MPD Coaching 101: The Practicals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3689" y="1656122"/>
            <a:ext cx="7427913" cy="317009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sz="2800" b="1" dirty="0">
                <a:solidFill>
                  <a:schemeClr val="bg1">
                    <a:lumMod val="50000"/>
                  </a:schemeClr>
                </a:solidFill>
              </a:rPr>
              <a:t>3. In your first coaching time, tell them about yourself and how coaching works</a:t>
            </a: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. (cont.)</a:t>
            </a:r>
            <a:endParaRPr lang="en-US" sz="2800" b="1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7F7F7F"/>
                </a:solidFill>
              </a:rPr>
              <a:t>Tell </a:t>
            </a:r>
            <a:r>
              <a:rPr lang="en-US" sz="2400" dirty="0">
                <a:solidFill>
                  <a:srgbClr val="7F7F7F"/>
                </a:solidFill>
              </a:rPr>
              <a:t>them you want to be available for them how you can. Set parameters on that based on your capacity. *</a:t>
            </a:r>
            <a:r>
              <a:rPr lang="en-US" sz="2400" i="1" dirty="0">
                <a:solidFill>
                  <a:srgbClr val="7F7F7F"/>
                </a:solidFill>
              </a:rPr>
              <a:t>mine is dedicated, so I tell them to please ask me anything whenever. </a:t>
            </a:r>
            <a:r>
              <a:rPr lang="en-US" sz="2400" dirty="0">
                <a:solidFill>
                  <a:srgbClr val="7F7F7F"/>
                </a:solidFill>
              </a:rPr>
              <a:t> 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F7F7F"/>
                </a:solidFill>
              </a:rPr>
              <a:t>Ask if they have questions about anything at all.</a:t>
            </a:r>
            <a:endParaRPr lang="en-US" sz="2400" dirty="0"/>
          </a:p>
          <a:p>
            <a:endParaRPr lang="en-US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985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50936" y="397122"/>
            <a:ext cx="6833420" cy="546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MPD Coaching 101: The Practicals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3689" y="1656122"/>
            <a:ext cx="7427913" cy="477053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4. </a:t>
            </a: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Take notes and </a:t>
            </a:r>
            <a:r>
              <a:rPr lang="en-US" sz="2800" b="1" dirty="0">
                <a:solidFill>
                  <a:schemeClr val="bg1">
                    <a:lumMod val="50000"/>
                  </a:schemeClr>
                </a:solidFill>
              </a:rPr>
              <a:t>review </a:t>
            </a: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them </a:t>
            </a:r>
            <a:r>
              <a:rPr lang="en-US" sz="2800" b="1" dirty="0">
                <a:solidFill>
                  <a:schemeClr val="bg1">
                    <a:lumMod val="50000"/>
                  </a:schemeClr>
                </a:solidFill>
              </a:rPr>
              <a:t>before your next scheduled coaching time. </a:t>
            </a:r>
            <a:endParaRPr lang="en-US" sz="28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400" dirty="0">
                <a:solidFill>
                  <a:srgbClr val="7F7F7F"/>
                </a:solidFill>
              </a:rPr>
              <a:t>Find a way to take notes on every coaching session. I write down the following: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F7F7F"/>
                </a:solidFill>
              </a:rPr>
              <a:t>What was accomplished in the past two weeks 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F7F7F"/>
                </a:solidFill>
              </a:rPr>
              <a:t>Not accomplished goals 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F7F7F"/>
                </a:solidFill>
              </a:rPr>
              <a:t>Next two week’s worth of goals 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F7F7F"/>
                </a:solidFill>
              </a:rPr>
              <a:t>Reminders: to ask them about ____ next time.  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rgbClr val="7F7F7F"/>
                </a:solidFill>
              </a:rPr>
              <a:t>We write ours in a CRM called Nutshell. I log in about 5-10 minutes before I coach a person and review the notes from the last time. Typically I copy and paste them into the new notes and work from </a:t>
            </a:r>
            <a:r>
              <a:rPr lang="en-US" sz="1600" i="1" dirty="0" smtClean="0">
                <a:solidFill>
                  <a:srgbClr val="7F7F7F"/>
                </a:solidFill>
              </a:rPr>
              <a:t>there…the </a:t>
            </a:r>
            <a:r>
              <a:rPr lang="en-US" sz="1600" i="1" dirty="0">
                <a:solidFill>
                  <a:srgbClr val="7F7F7F"/>
                </a:solidFill>
              </a:rPr>
              <a:t>notes lead my conversations. If you don’t have a CRM, create a google document or a place you can go to for every time you coach. </a:t>
            </a:r>
            <a:endParaRPr lang="en-US" sz="1600" dirty="0"/>
          </a:p>
          <a:p>
            <a:endParaRPr lang="en-US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65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50936" y="397122"/>
            <a:ext cx="6833420" cy="546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MPD Coaching 101: The Practicals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3689" y="1656122"/>
            <a:ext cx="7427913" cy="353943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4</a:t>
            </a:r>
            <a:r>
              <a:rPr lang="en-US" sz="2800" b="1" dirty="0">
                <a:solidFill>
                  <a:schemeClr val="bg1">
                    <a:lumMod val="50000"/>
                  </a:schemeClr>
                </a:solidFill>
              </a:rPr>
              <a:t>. Take notes and review them before your next scheduled coaching time. </a:t>
            </a: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(cont.)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F7F7F"/>
                </a:solidFill>
              </a:rPr>
              <a:t>Stay consistent 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F7F7F"/>
                </a:solidFill>
              </a:rPr>
              <a:t>You can’t ask them to set goals and follow through with them if you don’t.  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F7F7F"/>
                </a:solidFill>
              </a:rPr>
              <a:t>Make sure you are available for every appointment and communicate if something comes up and you need to make a time change.</a:t>
            </a:r>
            <a:endParaRPr lang="en-US" sz="2400" dirty="0"/>
          </a:p>
          <a:p>
            <a:endParaRPr lang="en-US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79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50936" y="397122"/>
            <a:ext cx="6833420" cy="546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MPD Coaching 101: The Practicals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3689" y="1656122"/>
            <a:ext cx="7427913" cy="353943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sz="2800" b="1" dirty="0">
                <a:solidFill>
                  <a:schemeClr val="bg1">
                    <a:lumMod val="50000"/>
                  </a:schemeClr>
                </a:solidFill>
              </a:rPr>
              <a:t>5</a:t>
            </a: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sz="2800" b="1" dirty="0">
                <a:solidFill>
                  <a:schemeClr val="bg1">
                    <a:lumMod val="50000"/>
                  </a:schemeClr>
                </a:solidFill>
              </a:rPr>
              <a:t>If they don’t answer, log it and eventually try a different method if need be.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F7F7F"/>
                </a:solidFill>
              </a:rPr>
              <a:t>If you have someone who doesn’t answer their phone on a regular basis, log it in your notes. </a:t>
            </a:r>
            <a:endParaRPr lang="en-US" sz="2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F7F7F"/>
                </a:solidFill>
              </a:rPr>
              <a:t>If you have more than one time they do not </a:t>
            </a:r>
            <a:r>
              <a:rPr lang="en-US" sz="2400" dirty="0" smtClean="0">
                <a:solidFill>
                  <a:srgbClr val="7F7F7F"/>
                </a:solidFill>
              </a:rPr>
              <a:t>answer then </a:t>
            </a:r>
            <a:r>
              <a:rPr lang="en-US" sz="2400" dirty="0">
                <a:solidFill>
                  <a:srgbClr val="7F7F7F"/>
                </a:solidFill>
              </a:rPr>
              <a:t>try emailing, Facebooking, or texting and asking if there needs to be another time set </a:t>
            </a:r>
            <a:r>
              <a:rPr lang="en-US" sz="2400" dirty="0" smtClean="0">
                <a:solidFill>
                  <a:srgbClr val="7F7F7F"/>
                </a:solidFill>
              </a:rPr>
              <a:t>up…or </a:t>
            </a:r>
            <a:r>
              <a:rPr lang="en-US" sz="2400" dirty="0">
                <a:solidFill>
                  <a:srgbClr val="7F7F7F"/>
                </a:solidFill>
              </a:rPr>
              <a:t>if they could perhaps email you an update for that week.</a:t>
            </a:r>
            <a:endParaRPr lang="en-US" sz="2400" dirty="0"/>
          </a:p>
          <a:p>
            <a:endParaRPr lang="en-US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928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50936" y="397122"/>
            <a:ext cx="6833420" cy="546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MPD Coaching 101: The Practicals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3689" y="1656122"/>
            <a:ext cx="7427913" cy="353943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6. </a:t>
            </a:r>
            <a:r>
              <a:rPr lang="en-US" sz="2800" b="1" dirty="0">
                <a:solidFill>
                  <a:schemeClr val="bg1">
                    <a:lumMod val="50000"/>
                  </a:schemeClr>
                </a:solidFill>
              </a:rPr>
              <a:t>Be flexible and open yourself up to questions whenever. 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F7F7F"/>
                </a:solidFill>
              </a:rPr>
              <a:t>Some people need to do things a little differently than your formula. Try to accommodate when you can. 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F7F7F"/>
                </a:solidFill>
              </a:rPr>
              <a:t>Remain flexible. If they need to call you back at another time or text you with a question try to accommodate.  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F7F7F"/>
                </a:solidFill>
              </a:rPr>
              <a:t>Build rapport with them. Show them what good communication looks like. </a:t>
            </a:r>
            <a:endParaRPr lang="en-US" sz="2400" dirty="0"/>
          </a:p>
          <a:p>
            <a:endParaRPr lang="en-US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95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67229" y="2388113"/>
            <a:ext cx="7426960" cy="204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SRS Vision</a:t>
            </a:r>
            <a:endParaRPr lang="en-US" sz="2400" b="1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en-US" sz="7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We want to flood the nations with </a:t>
            </a:r>
          </a:p>
          <a:p>
            <a:pPr algn="ctr"/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piritually healthy,</a:t>
            </a:r>
          </a:p>
          <a:p>
            <a:pPr algn="ctr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Vision-driven,</a:t>
            </a:r>
          </a:p>
          <a:p>
            <a:pPr algn="ctr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Fully funded Great Commission workers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50936" y="397122"/>
            <a:ext cx="6833420" cy="546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99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Stock_000018049571Small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4"/>
          <a:stretch/>
        </p:blipFill>
        <p:spPr>
          <a:xfrm>
            <a:off x="0" y="-3986"/>
            <a:ext cx="9144000" cy="630766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-5974"/>
            <a:ext cx="9144000" cy="6307667"/>
          </a:xfrm>
          <a:prstGeom prst="rect">
            <a:avLst/>
          </a:prstGeom>
          <a:solidFill>
            <a:srgbClr val="F0652A">
              <a:alpha val="8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4"/>
          <p:cNvSpPr txBox="1">
            <a:spLocks/>
          </p:cNvSpPr>
          <p:nvPr/>
        </p:nvSpPr>
        <p:spPr>
          <a:xfrm>
            <a:off x="1155290" y="651657"/>
            <a:ext cx="6833420" cy="55962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baseline="30000" dirty="0" smtClean="0">
              <a:solidFill>
                <a:schemeClr val="bg1"/>
              </a:solidFill>
            </a:endParaRPr>
          </a:p>
          <a:p>
            <a:r>
              <a:rPr lang="en-US" sz="3600" baseline="30000" dirty="0" smtClean="0">
                <a:solidFill>
                  <a:schemeClr val="bg1"/>
                </a:solidFill>
              </a:rPr>
              <a:t>Coaching Philosophy</a:t>
            </a:r>
            <a:r>
              <a:rPr lang="en-US" sz="3600" baseline="30000" dirty="0" smtClean="0">
                <a:solidFill>
                  <a:schemeClr val="bg1"/>
                </a:solidFill>
              </a:rPr>
              <a:t/>
            </a:r>
            <a:br>
              <a:rPr lang="en-US" sz="3600" baseline="30000" dirty="0" smtClean="0">
                <a:solidFill>
                  <a:schemeClr val="bg1"/>
                </a:solidFill>
              </a:rPr>
            </a:br>
            <a:r>
              <a:rPr lang="en-US" sz="3600" baseline="30000" dirty="0" smtClean="0">
                <a:solidFill>
                  <a:schemeClr val="bg1"/>
                </a:solidFill>
              </a:rPr>
              <a:t/>
            </a:r>
            <a:br>
              <a:rPr lang="en-US" sz="3600" baseline="30000" dirty="0" smtClean="0">
                <a:solidFill>
                  <a:schemeClr val="bg1"/>
                </a:solidFill>
              </a:rPr>
            </a:br>
            <a:endParaRPr lang="en-US" sz="3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02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50936" y="397122"/>
            <a:ext cx="6833420" cy="546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MPD Coaching 101: Coaching </a:t>
            </a:r>
            <a:r>
              <a:rPr lang="en-US" dirty="0" smtClean="0"/>
              <a:t>Philosophy</a:t>
            </a:r>
            <a:endParaRPr lang="en-US" dirty="0">
              <a:solidFill>
                <a:srgbClr val="F16D35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50936" y="2005527"/>
            <a:ext cx="6834187" cy="477053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en-US" sz="2800" dirty="0">
                <a:solidFill>
                  <a:srgbClr val="7F7F7F"/>
                </a:solidFill>
              </a:rPr>
              <a:t>“A coach pushes you to think, stretch yourself, to take responsibility for your life and get done what you know you need to do. A coach is also someone who will hold you accountable, challenge you to live our your values or occasionally give you a swift kick in the pants when you need it.” </a:t>
            </a:r>
            <a:endParaRPr lang="en-US" sz="2800" dirty="0"/>
          </a:p>
          <a:p>
            <a:pPr algn="ctr"/>
            <a:r>
              <a:rPr lang="en-US" sz="2800" i="1" dirty="0">
                <a:solidFill>
                  <a:srgbClr val="F16D35"/>
                </a:solidFill>
              </a:rPr>
              <a:t>- Leadership Coaching</a:t>
            </a:r>
            <a:r>
              <a:rPr lang="en-US" sz="2800" dirty="0">
                <a:solidFill>
                  <a:srgbClr val="F16D35"/>
                </a:solidFill>
              </a:rPr>
              <a:t>, by Tony </a:t>
            </a:r>
            <a:r>
              <a:rPr lang="en-US" sz="2800" dirty="0" err="1">
                <a:solidFill>
                  <a:srgbClr val="F16D35"/>
                </a:solidFill>
              </a:rPr>
              <a:t>Stoltzfus</a:t>
            </a:r>
            <a:endParaRPr lang="en-US" sz="2800" dirty="0">
              <a:solidFill>
                <a:srgbClr val="F16D35"/>
              </a:solidFill>
            </a:endParaRPr>
          </a:p>
          <a:p>
            <a:pPr algn="ctr"/>
            <a:endParaRPr lang="en-US" sz="4000" dirty="0"/>
          </a:p>
          <a:p>
            <a:pPr algn="ctr"/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21872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50936" y="397122"/>
            <a:ext cx="6833420" cy="546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MPD Coaching 101: Coaching Philosophy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70714" y="2968990"/>
            <a:ext cx="6062058" cy="280076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sz="2400" dirty="0">
                <a:solidFill>
                  <a:srgbClr val="7F7F7F"/>
                </a:solidFill>
              </a:rPr>
              <a:t>Coaching is primarily about believing in people. Have positive things to say and positive feedback</a:t>
            </a:r>
            <a:r>
              <a:rPr lang="en-US" sz="2400" dirty="0" smtClean="0">
                <a:solidFill>
                  <a:srgbClr val="7F7F7F"/>
                </a:solidFill>
              </a:rPr>
              <a:t>.</a:t>
            </a:r>
            <a:r>
              <a:rPr lang="en-US" sz="2400" dirty="0"/>
              <a:t> </a:t>
            </a:r>
            <a:r>
              <a:rPr lang="en-US" sz="2400" dirty="0" smtClean="0">
                <a:solidFill>
                  <a:srgbClr val="7F7F7F"/>
                </a:solidFill>
              </a:rPr>
              <a:t>(</a:t>
            </a:r>
            <a:r>
              <a:rPr lang="en-US" sz="2400" dirty="0">
                <a:solidFill>
                  <a:srgbClr val="7F7F7F"/>
                </a:solidFill>
              </a:rPr>
              <a:t>even when you are doing a swift kick in the pants)</a:t>
            </a:r>
            <a:endParaRPr lang="en-US" sz="2400" dirty="0"/>
          </a:p>
          <a:p>
            <a:pPr algn="ctr"/>
            <a:endParaRPr lang="en-US" sz="4000" dirty="0"/>
          </a:p>
          <a:p>
            <a:pPr algn="ctr"/>
            <a:endParaRPr lang="en-US" sz="4000" dirty="0"/>
          </a:p>
        </p:txBody>
      </p:sp>
      <p:sp>
        <p:nvSpPr>
          <p:cNvPr id="2" name="Star: 5 Points 1"/>
          <p:cNvSpPr/>
          <p:nvPr/>
        </p:nvSpPr>
        <p:spPr>
          <a:xfrm>
            <a:off x="693736" y="2445888"/>
            <a:ext cx="914400" cy="914400"/>
          </a:xfrm>
          <a:prstGeom prst="star5">
            <a:avLst/>
          </a:prstGeom>
          <a:solidFill>
            <a:srgbClr val="F16D35"/>
          </a:solidFill>
          <a:ln>
            <a:solidFill>
              <a:srgbClr val="F16D3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37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50936" y="397122"/>
            <a:ext cx="6833420" cy="546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MPD Coaching 101: Coaching Philosophy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60835" y="2977592"/>
            <a:ext cx="6013622" cy="280076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sz="2400" dirty="0">
                <a:solidFill>
                  <a:srgbClr val="7F7F7F"/>
                </a:solidFill>
              </a:rPr>
              <a:t>Let the client set the agenda. Don’t set it for them. When setting goals, make suggestions, but ultimately it is something </a:t>
            </a:r>
            <a:r>
              <a:rPr lang="en-US" sz="2400" i="1" dirty="0">
                <a:solidFill>
                  <a:srgbClr val="7F7F7F"/>
                </a:solidFill>
              </a:rPr>
              <a:t>they</a:t>
            </a:r>
            <a:r>
              <a:rPr lang="en-US" sz="2400" dirty="0">
                <a:solidFill>
                  <a:srgbClr val="7F7F7F"/>
                </a:solidFill>
              </a:rPr>
              <a:t> have to own. </a:t>
            </a:r>
            <a:endParaRPr lang="en-US" sz="2400" dirty="0"/>
          </a:p>
          <a:p>
            <a:pPr algn="ctr"/>
            <a:endParaRPr lang="en-US" sz="4000" dirty="0"/>
          </a:p>
          <a:p>
            <a:pPr algn="ctr"/>
            <a:endParaRPr lang="en-US" sz="4000" dirty="0"/>
          </a:p>
        </p:txBody>
      </p:sp>
      <p:sp>
        <p:nvSpPr>
          <p:cNvPr id="2" name="Star: 5 Points 1"/>
          <p:cNvSpPr/>
          <p:nvPr/>
        </p:nvSpPr>
        <p:spPr>
          <a:xfrm>
            <a:off x="804978" y="2520392"/>
            <a:ext cx="914400" cy="914400"/>
          </a:xfrm>
          <a:prstGeom prst="star5">
            <a:avLst/>
          </a:prstGeom>
          <a:solidFill>
            <a:srgbClr val="F16D35"/>
          </a:solidFill>
          <a:ln>
            <a:solidFill>
              <a:srgbClr val="F16D3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08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50936" y="397122"/>
            <a:ext cx="6833420" cy="546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MPD Coaching 101: Coaching Philosophy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3689" y="1441822"/>
            <a:ext cx="7427913" cy="513986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F7F7F"/>
                </a:solidFill>
              </a:rPr>
              <a:t>Give as little advice as possible and make few suggestions. </a:t>
            </a: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F7F7F"/>
                </a:solidFill>
              </a:rPr>
              <a:t>Basic principle to remember: being motivated to make a change is more important than knowing what change to make.  </a:t>
            </a: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F7F7F"/>
                </a:solidFill>
              </a:rPr>
              <a:t>Anyone can tell me what I ought to do; but internal motivation can only come from within me.  </a:t>
            </a: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F7F7F"/>
                </a:solidFill>
              </a:rPr>
              <a:t>Typically, we know what we need to work on. Let the client lead you to what that is.  </a:t>
            </a: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F7F7F"/>
                </a:solidFill>
              </a:rPr>
              <a:t>Coaching approaches of listening and asking questions is more effective at fostering change than the advice-giving approach</a:t>
            </a:r>
            <a:r>
              <a:rPr lang="en-US" sz="2400" dirty="0" smtClean="0">
                <a:solidFill>
                  <a:srgbClr val="7F7F7F"/>
                </a:solidFill>
              </a:rPr>
              <a:t>.</a:t>
            </a:r>
            <a:endParaRPr lang="en-US" sz="4000" dirty="0"/>
          </a:p>
          <a:p>
            <a:pPr algn="ctr"/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17824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Stock_000018049571Small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4"/>
          <a:stretch/>
        </p:blipFill>
        <p:spPr>
          <a:xfrm>
            <a:off x="0" y="-3986"/>
            <a:ext cx="9144000" cy="630766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-5974"/>
            <a:ext cx="9144000" cy="6307667"/>
          </a:xfrm>
          <a:prstGeom prst="rect">
            <a:avLst/>
          </a:prstGeom>
          <a:solidFill>
            <a:srgbClr val="F0652A">
              <a:alpha val="8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4"/>
          <p:cNvSpPr txBox="1">
            <a:spLocks/>
          </p:cNvSpPr>
          <p:nvPr/>
        </p:nvSpPr>
        <p:spPr>
          <a:xfrm>
            <a:off x="1155290" y="651657"/>
            <a:ext cx="6833420" cy="55962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FFFFFF"/>
                </a:solidFill>
              </a:rPr>
              <a:t>Coaching Tips</a:t>
            </a:r>
            <a:r>
              <a:rPr lang="en-US" sz="3200" dirty="0">
                <a:solidFill>
                  <a:schemeClr val="tx1"/>
                </a:solidFill>
              </a:rPr>
              <a:t/>
            </a:r>
            <a:br>
              <a:rPr lang="en-US" sz="3200" dirty="0">
                <a:solidFill>
                  <a:schemeClr val="tx1"/>
                </a:solidFill>
              </a:rPr>
            </a:br>
            <a:endParaRPr lang="en-US" sz="3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3890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409598" y="1757821"/>
            <a:ext cx="6389198" cy="36251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dirty="0">
                <a:solidFill>
                  <a:srgbClr val="7F7F7F"/>
                </a:solidFill>
                <a:latin typeface="+mn-lt"/>
              </a:rPr>
              <a:t>Every person is different and may need different goals. Therefore be willing to accommodate and listen. Seek to understand the nuances in each person you coach.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Star: 5 Points 1"/>
          <p:cNvSpPr/>
          <p:nvPr/>
        </p:nvSpPr>
        <p:spPr>
          <a:xfrm>
            <a:off x="682580" y="2113675"/>
            <a:ext cx="914400" cy="914400"/>
          </a:xfrm>
          <a:prstGeom prst="star5">
            <a:avLst/>
          </a:prstGeom>
          <a:solidFill>
            <a:srgbClr val="F16D35"/>
          </a:solidFill>
          <a:ln>
            <a:solidFill>
              <a:srgbClr val="F16D3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D35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50936" y="397122"/>
            <a:ext cx="6833420" cy="546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MPD Coaching 101: </a:t>
            </a:r>
            <a:r>
              <a:rPr lang="en-US" dirty="0" smtClean="0"/>
              <a:t>Coaching Tips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776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409598" y="1741345"/>
            <a:ext cx="6389198" cy="36251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F7F7F"/>
                </a:solidFill>
                <a:latin typeface="+mn-lt"/>
              </a:rPr>
              <a:t>Pray for your clients regularly, not only while you are on the phone with them.</a:t>
            </a:r>
            <a:endParaRPr lang="en-US" dirty="0">
              <a:solidFill>
                <a:schemeClr val="tx1"/>
              </a:solidFill>
              <a:latin typeface="+mn-lt"/>
            </a:endParaRPr>
          </a:p>
          <a:p>
            <a:pPr algn="l">
              <a:spcAft>
                <a:spcPts val="600"/>
              </a:spcAft>
            </a:pPr>
            <a:endParaRPr lang="en-US" dirty="0">
              <a:solidFill>
                <a:schemeClr val="tx1"/>
              </a:solidFill>
              <a:latin typeface="+mn-lt"/>
            </a:endParaRPr>
          </a:p>
          <a:p>
            <a:pPr marL="457200" indent="-4572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F7F7F"/>
                </a:solidFill>
                <a:latin typeface="+mn-lt"/>
              </a:rPr>
              <a:t>Stay organized.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Arrow: Right 1"/>
          <p:cNvSpPr/>
          <p:nvPr/>
        </p:nvSpPr>
        <p:spPr>
          <a:xfrm>
            <a:off x="417560" y="2569028"/>
            <a:ext cx="767408" cy="380118"/>
          </a:xfrm>
          <a:prstGeom prst="rightArrow">
            <a:avLst/>
          </a:prstGeom>
          <a:solidFill>
            <a:srgbClr val="F16D35"/>
          </a:solidFill>
          <a:ln>
            <a:solidFill>
              <a:srgbClr val="F16D3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150936" y="397122"/>
            <a:ext cx="6833420" cy="546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MPD Coaching 101: </a:t>
            </a:r>
            <a:r>
              <a:rPr lang="en-US" dirty="0" smtClean="0"/>
              <a:t>Coaching Tips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Arrow: Right 1"/>
          <p:cNvSpPr/>
          <p:nvPr/>
        </p:nvSpPr>
        <p:spPr>
          <a:xfrm>
            <a:off x="417560" y="4171287"/>
            <a:ext cx="767408" cy="380118"/>
          </a:xfrm>
          <a:prstGeom prst="rightArrow">
            <a:avLst/>
          </a:prstGeom>
          <a:solidFill>
            <a:srgbClr val="F16D35"/>
          </a:solidFill>
          <a:ln>
            <a:solidFill>
              <a:srgbClr val="F16D3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058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409598" y="1741345"/>
            <a:ext cx="6389198" cy="36251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F7F7F"/>
                </a:solidFill>
                <a:latin typeface="+mn-lt"/>
              </a:rPr>
              <a:t>Learn to ask broad questions. Asking the right questions can be vital because it frames where the client will take the conversation.  </a:t>
            </a:r>
            <a:endParaRPr lang="en-US" dirty="0">
              <a:solidFill>
                <a:schemeClr val="tx1"/>
              </a:solidFill>
              <a:latin typeface="+mn-lt"/>
            </a:endParaRPr>
          </a:p>
          <a:p>
            <a:pPr marL="457200" indent="-45720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+mn-lt"/>
            </a:endParaRPr>
          </a:p>
          <a:p>
            <a:pPr marL="457200" indent="-4572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F7F7F"/>
                </a:solidFill>
                <a:latin typeface="+mn-lt"/>
              </a:rPr>
              <a:t>Don’t place restrictions or conditions on your questions. 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150936" y="397122"/>
            <a:ext cx="6833420" cy="546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MPD Coaching 101: </a:t>
            </a:r>
            <a:r>
              <a:rPr lang="en-US" dirty="0" smtClean="0"/>
              <a:t>Coaching Tips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Arrow: Right 1"/>
          <p:cNvSpPr/>
          <p:nvPr/>
        </p:nvSpPr>
        <p:spPr>
          <a:xfrm>
            <a:off x="416396" y="2196951"/>
            <a:ext cx="767408" cy="380118"/>
          </a:xfrm>
          <a:prstGeom prst="rightArrow">
            <a:avLst/>
          </a:prstGeom>
          <a:solidFill>
            <a:srgbClr val="F16D35"/>
          </a:solidFill>
          <a:ln>
            <a:solidFill>
              <a:srgbClr val="F16D3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1"/>
          <p:cNvSpPr/>
          <p:nvPr/>
        </p:nvSpPr>
        <p:spPr>
          <a:xfrm>
            <a:off x="416396" y="4178151"/>
            <a:ext cx="767408" cy="380118"/>
          </a:xfrm>
          <a:prstGeom prst="rightArrow">
            <a:avLst/>
          </a:prstGeom>
          <a:solidFill>
            <a:srgbClr val="F16D35"/>
          </a:solidFill>
          <a:ln>
            <a:solidFill>
              <a:srgbClr val="F16D3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82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Managing Yourself During Support Raising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69224" y="2287960"/>
            <a:ext cx="6833420" cy="3710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l">
              <a:buAutoNum type="romanUcPeriod"/>
            </a:pPr>
            <a:endParaRPr lang="en-US" sz="2000" spc="0" dirty="0">
              <a:latin typeface="+mn-lt"/>
            </a:endParaRPr>
          </a:p>
          <a:p>
            <a:pPr marL="514350" indent="-514350" algn="l">
              <a:buAutoNum type="romanUcPeriod"/>
            </a:pPr>
            <a:endParaRPr lang="en-US" sz="2000" spc="0" dirty="0">
              <a:latin typeface="+mn-lt"/>
            </a:endParaRPr>
          </a:p>
          <a:p>
            <a:pPr marL="514350" indent="-514350" algn="l">
              <a:buAutoNum type="romanUcPeriod"/>
            </a:pPr>
            <a:r>
              <a:rPr lang="en-US" sz="2000" spc="0" dirty="0">
                <a:solidFill>
                  <a:srgbClr val="7F7F7F"/>
                </a:solidFill>
                <a:latin typeface="+mn-lt"/>
              </a:rPr>
              <a:t>Checking on Team Support levels</a:t>
            </a:r>
          </a:p>
          <a:p>
            <a:pPr algn="l"/>
            <a:endParaRPr lang="en-US" sz="2000" spc="0" dirty="0">
              <a:solidFill>
                <a:srgbClr val="7F7F7F"/>
              </a:solidFill>
              <a:latin typeface="+mn-lt"/>
            </a:endParaRPr>
          </a:p>
          <a:p>
            <a:pPr marL="514350" indent="-514350" algn="l">
              <a:buAutoNum type="romanUcPeriod"/>
            </a:pPr>
            <a:r>
              <a:rPr lang="en-US" sz="2000" spc="0" dirty="0">
                <a:solidFill>
                  <a:srgbClr val="7F7F7F"/>
                </a:solidFill>
                <a:latin typeface="+mn-lt"/>
              </a:rPr>
              <a:t>Staff reporting on support maintenance time</a:t>
            </a:r>
          </a:p>
          <a:p>
            <a:pPr marL="514350" indent="-514350" algn="l">
              <a:buAutoNum type="romanUcPeriod"/>
            </a:pPr>
            <a:endParaRPr lang="en-US" sz="2000" spc="0" dirty="0">
              <a:solidFill>
                <a:srgbClr val="7F7F7F"/>
              </a:solidFill>
              <a:latin typeface="+mn-lt"/>
            </a:endParaRPr>
          </a:p>
          <a:p>
            <a:pPr marL="514350" indent="-514350" algn="l">
              <a:buAutoNum type="romanUcPeriod"/>
            </a:pPr>
            <a:r>
              <a:rPr lang="en-US" sz="2000" spc="0" dirty="0">
                <a:solidFill>
                  <a:srgbClr val="7F7F7F"/>
                </a:solidFill>
                <a:latin typeface="+mn-lt"/>
              </a:rPr>
              <a:t>Allocating time for SMD</a:t>
            </a:r>
          </a:p>
          <a:p>
            <a:pPr marL="514350" indent="-514350" algn="l">
              <a:buAutoNum type="romanUcPeriod"/>
            </a:pPr>
            <a:endParaRPr lang="en-US" sz="2000" spc="0" dirty="0">
              <a:solidFill>
                <a:srgbClr val="7F7F7F"/>
              </a:solidFill>
              <a:latin typeface="+mn-lt"/>
            </a:endParaRPr>
          </a:p>
          <a:p>
            <a:pPr marL="514350" indent="-514350" algn="l">
              <a:buAutoNum type="romanUcPeriod"/>
            </a:pPr>
            <a:r>
              <a:rPr lang="en-US" sz="2000" spc="0" dirty="0">
                <a:solidFill>
                  <a:srgbClr val="7F7F7F"/>
                </a:solidFill>
                <a:latin typeface="+mn-lt"/>
              </a:rPr>
              <a:t>Share staff experiences</a:t>
            </a:r>
          </a:p>
          <a:p>
            <a:pPr algn="l"/>
            <a:endParaRPr lang="en-US" sz="2000" spc="0" dirty="0">
              <a:latin typeface="+mn-lt"/>
            </a:endParaRPr>
          </a:p>
          <a:p>
            <a:pPr algn="l"/>
            <a:endParaRPr lang="en-US" sz="2000" spc="0" dirty="0">
              <a:latin typeface="+mn-lt"/>
            </a:endParaRPr>
          </a:p>
          <a:p>
            <a:pPr algn="l"/>
            <a:endParaRPr lang="en-US" sz="2000" spc="0" dirty="0">
              <a:latin typeface="+mn-lt"/>
            </a:endParaRPr>
          </a:p>
          <a:p>
            <a:pPr algn="l"/>
            <a:endParaRPr lang="en-US" sz="2000" spc="0" dirty="0">
              <a:latin typeface="+mn-lt"/>
            </a:endParaRPr>
          </a:p>
          <a:p>
            <a:pPr algn="l"/>
            <a:endParaRPr lang="en-US" sz="2000" spc="0" dirty="0">
              <a:latin typeface="+mn-lt"/>
            </a:endParaRPr>
          </a:p>
          <a:p>
            <a:pPr marL="514350" indent="-514350" algn="l">
              <a:buAutoNum type="romanUcPeriod"/>
            </a:pPr>
            <a:endParaRPr lang="en-US" sz="2000" spc="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480" y="1724496"/>
            <a:ext cx="7112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As Leaders and Support Trainers – What to Secure and Establish</a:t>
            </a:r>
          </a:p>
        </p:txBody>
      </p:sp>
      <p:pic>
        <p:nvPicPr>
          <p:cNvPr id="7" name="Picture 6" descr="iStock_000018049571Small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4"/>
          <a:stretch/>
        </p:blipFill>
        <p:spPr>
          <a:xfrm>
            <a:off x="0" y="0"/>
            <a:ext cx="9144000" cy="630766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8160"/>
            <a:ext cx="9144000" cy="6307667"/>
          </a:xfrm>
          <a:prstGeom prst="rect">
            <a:avLst/>
          </a:prstGeom>
          <a:solidFill>
            <a:srgbClr val="F0652A">
              <a:alpha val="8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4"/>
          <p:cNvSpPr txBox="1">
            <a:spLocks/>
          </p:cNvSpPr>
          <p:nvPr/>
        </p:nvSpPr>
        <p:spPr>
          <a:xfrm>
            <a:off x="1155290" y="696366"/>
            <a:ext cx="6833420" cy="55962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8000" baseline="30000" dirty="0" smtClean="0">
              <a:solidFill>
                <a:schemeClr val="bg1"/>
              </a:solidFill>
            </a:endParaRPr>
          </a:p>
          <a:p>
            <a:r>
              <a:rPr lang="en-US" sz="8000" baseline="30000" dirty="0" smtClean="0">
                <a:solidFill>
                  <a:schemeClr val="bg1"/>
                </a:solidFill>
              </a:rPr>
              <a:t>Q&amp;A</a:t>
            </a:r>
            <a:r>
              <a:rPr lang="en-US" sz="3600" baseline="30000" dirty="0">
                <a:solidFill>
                  <a:schemeClr val="bg1"/>
                </a:solidFill>
              </a:rPr>
              <a:t/>
            </a:r>
            <a:br>
              <a:rPr lang="en-US" sz="3600" baseline="30000" dirty="0">
                <a:solidFill>
                  <a:schemeClr val="bg1"/>
                </a:solidFill>
              </a:rPr>
            </a:br>
            <a:endParaRPr lang="en-US" sz="3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821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" y="1582340"/>
            <a:ext cx="742696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Our Goal</a:t>
            </a:r>
          </a:p>
          <a:p>
            <a:endParaRPr lang="en-US" sz="7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SRS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provides solutions to help your staff overcome obstacles, maintain a God-centered perspective, and apply proven strategies to personal support raising. </a:t>
            </a:r>
          </a:p>
          <a:p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We want to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help you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create a culture of a fully funded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ministry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for: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															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Recruits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New Staff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Veteran Staff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Support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raising trainers and coaches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50936" y="397122"/>
            <a:ext cx="6833420" cy="546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57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4"/>
          <p:cNvSpPr txBox="1">
            <a:spLocks/>
          </p:cNvSpPr>
          <p:nvPr/>
        </p:nvSpPr>
        <p:spPr>
          <a:xfrm>
            <a:off x="1243735" y="3098267"/>
            <a:ext cx="3457597" cy="132699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47500" lnSpcReduction="20000"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None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500" b="1" dirty="0" smtClean="0"/>
          </a:p>
          <a:p>
            <a:pPr algn="ctr"/>
            <a:endParaRPr lang="en-US" sz="1500" b="1" dirty="0" smtClean="0"/>
          </a:p>
          <a:p>
            <a:endParaRPr lang="en-US" sz="1500" b="1" dirty="0" smtClean="0"/>
          </a:p>
          <a:p>
            <a:endParaRPr lang="en-US" sz="3600" b="1" dirty="0" smtClean="0"/>
          </a:p>
          <a:p>
            <a:pPr algn="ctr"/>
            <a:r>
              <a:rPr lang="en-US" sz="3600" dirty="0" smtClean="0"/>
              <a:t>Steve Shadrach</a:t>
            </a:r>
            <a:endParaRPr lang="en-US" sz="3600" dirty="0" smtClean="0"/>
          </a:p>
          <a:p>
            <a:pPr algn="ctr"/>
            <a:r>
              <a:rPr lang="en-US" sz="3600" i="1" dirty="0" smtClean="0"/>
              <a:t>Center for Mission Mobilization</a:t>
            </a:r>
            <a:endParaRPr lang="en-US" sz="3600" i="1" dirty="0" smtClean="0"/>
          </a:p>
          <a:p>
            <a:pPr algn="ctr"/>
            <a:endParaRPr lang="en-US" sz="2400" dirty="0" smtClean="0"/>
          </a:p>
          <a:p>
            <a:pPr algn="ctr"/>
            <a:endParaRPr lang="en-US" sz="28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55290" y="414540"/>
            <a:ext cx="6833420" cy="546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Closing</a:t>
            </a:r>
            <a:endParaRPr lang="en-US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446054" y="568045"/>
            <a:ext cx="8051180" cy="237671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None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500" b="1" dirty="0" smtClean="0"/>
          </a:p>
          <a:p>
            <a:pPr algn="ctr"/>
            <a:endParaRPr lang="en-US" sz="1500" b="1" dirty="0" smtClean="0"/>
          </a:p>
          <a:p>
            <a:endParaRPr lang="en-US" sz="1500" b="1" dirty="0" smtClean="0"/>
          </a:p>
          <a:p>
            <a:endParaRPr lang="en-US" sz="3600" b="1" dirty="0" smtClean="0"/>
          </a:p>
          <a:p>
            <a:pPr algn="ctr"/>
            <a:r>
              <a:rPr lang="en-US" sz="2800" dirty="0" smtClean="0"/>
              <a:t>Join us next month: </a:t>
            </a:r>
            <a:r>
              <a:rPr lang="en-US" sz="2800" dirty="0" smtClean="0"/>
              <a:t>August</a:t>
            </a:r>
            <a:r>
              <a:rPr lang="en-US" sz="2800" dirty="0" smtClean="0"/>
              <a:t> 30 </a:t>
            </a:r>
            <a:r>
              <a:rPr lang="en-US" sz="2800" dirty="0" smtClean="0"/>
              <a:t>at 1 p.m. CST </a:t>
            </a:r>
          </a:p>
          <a:p>
            <a:pPr algn="ctr"/>
            <a:endParaRPr lang="en-US" sz="2400" dirty="0" smtClean="0"/>
          </a:p>
          <a:p>
            <a:pPr algn="ctr"/>
            <a:endParaRPr lang="en-US" sz="28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034" y="2171164"/>
            <a:ext cx="2584704" cy="388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46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50936" y="1925924"/>
            <a:ext cx="6725967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Ongoing Benefits of the SRS Network</a:t>
            </a:r>
            <a:endParaRPr lang="en-US" sz="2400" b="1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en-US" sz="7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7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Monthly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Webinars and Library</a:t>
            </a:r>
          </a:p>
          <a:p>
            <a:pPr algn="ctr"/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50936" y="397122"/>
            <a:ext cx="6833420" cy="546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61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50936" y="397122"/>
            <a:ext cx="6833420" cy="546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Introduction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9154" y="545395"/>
            <a:ext cx="4876800" cy="2641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884" y="545395"/>
            <a:ext cx="4967418" cy="26906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905" y="3186995"/>
            <a:ext cx="4706551" cy="26474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646" y="3186652"/>
            <a:ext cx="4777947" cy="268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01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50936" y="1925924"/>
            <a:ext cx="6725967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Ongoing Benefits of the SRS Network</a:t>
            </a:r>
            <a:endParaRPr lang="en-US" sz="2400" b="1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en-US" sz="7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7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Monthly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Webinars and Library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Catapult Series</a:t>
            </a:r>
          </a:p>
          <a:p>
            <a:pPr algn="ctr"/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50936" y="397122"/>
            <a:ext cx="6833420" cy="546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1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2274" b="5607"/>
          <a:stretch/>
        </p:blipFill>
        <p:spPr>
          <a:xfrm>
            <a:off x="0" y="123568"/>
            <a:ext cx="9148999" cy="42260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0880" b="51840"/>
          <a:stretch/>
        </p:blipFill>
        <p:spPr>
          <a:xfrm>
            <a:off x="-930" y="4341348"/>
            <a:ext cx="9153168" cy="191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602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50936" y="1925924"/>
            <a:ext cx="6725967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Ongoing Benefits of the SRS Network</a:t>
            </a:r>
            <a:endParaRPr lang="en-US" sz="2400" b="1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en-US" sz="7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7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Monthly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Webinars and Library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Catapult Series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Audit Survey 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Opportunity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to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utilize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SRS Bootcamp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curriculum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Training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for you as facilitators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Facilitator’s Training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folded in with Support Raising Leaders Conference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50936" y="397122"/>
            <a:ext cx="6833420" cy="546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cap="none" spc="200">
                <a:solidFill>
                  <a:srgbClr val="F0652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60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39756</TotalTime>
  <Words>2356</Words>
  <Application>Microsoft Office PowerPoint</Application>
  <PresentationFormat>On-screen Show (4:3)</PresentationFormat>
  <Paragraphs>264</Paragraphs>
  <Slides>40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3" baseType="lpstr">
      <vt:lpstr>Arial</vt:lpstr>
      <vt:lpstr>Calibri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Managing Yourself During Support Raising</vt:lpstr>
      <vt:lpstr>PowerPoint Presentation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Creative Genius</dc:creator>
  <cp:lastModifiedBy>KaylaPaine</cp:lastModifiedBy>
  <cp:revision>624</cp:revision>
  <cp:lastPrinted>2016-06-27T14:42:33Z</cp:lastPrinted>
  <dcterms:created xsi:type="dcterms:W3CDTF">2014-03-03T22:15:11Z</dcterms:created>
  <dcterms:modified xsi:type="dcterms:W3CDTF">2016-07-26T17:43:02Z</dcterms:modified>
</cp:coreProperties>
</file>